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Default Extension="doc" ContentType="application/msword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73" r:id="rId3"/>
    <p:sldId id="274" r:id="rId4"/>
    <p:sldId id="258" r:id="rId5"/>
    <p:sldId id="271" r:id="rId6"/>
    <p:sldId id="270" r:id="rId7"/>
    <p:sldId id="262" r:id="rId8"/>
    <p:sldId id="263" r:id="rId9"/>
    <p:sldId id="272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5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FF"/>
    <a:srgbClr val="FF3300"/>
    <a:srgbClr val="FFFFCC"/>
    <a:srgbClr val="CCFFCC"/>
    <a:srgbClr val="33CC33"/>
    <a:srgbClr val="FFCCFF"/>
    <a:srgbClr val="CCCCFF"/>
    <a:srgbClr val="1822C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54"/>
    </p:cViewPr>
  </p:sorter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AA73796-BFED-40F8-9E3B-2C4CEB830F7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797351-A4DB-4FB5-8D4D-61F596C4702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28B969-CBC4-4F96-BFCB-3CE79510297B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FD9B4F-D384-48DE-8A1A-7B6DB3D0BE1F}" type="slidenum">
              <a:rPr lang="en-US"/>
              <a:pPr/>
              <a:t>12</a:t>
            </a:fld>
            <a:endParaRPr lang="en-US"/>
          </a:p>
        </p:txBody>
      </p:sp>
      <p:sp>
        <p:nvSpPr>
          <p:cNvPr id="112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CD4C5F-0B8D-4CF2-8A7E-F06EB73C9B5D}" type="slidenum">
              <a:rPr lang="en-US"/>
              <a:pPr/>
              <a:t>13</a:t>
            </a:fld>
            <a:endParaRPr lang="en-US"/>
          </a:p>
        </p:txBody>
      </p:sp>
      <p:sp>
        <p:nvSpPr>
          <p:cNvPr id="512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73E69D-AEA2-45D8-B3B9-C7DA573DA170}" type="slidenum">
              <a:rPr lang="en-US"/>
              <a:pPr/>
              <a:t>14</a:t>
            </a:fld>
            <a:endParaRPr lang="en-US"/>
          </a:p>
        </p:txBody>
      </p:sp>
      <p:sp>
        <p:nvSpPr>
          <p:cNvPr id="542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13606E-E15B-416C-9D2B-FAC943443A35}" type="slidenum">
              <a:rPr lang="en-US"/>
              <a:pPr/>
              <a:t>16</a:t>
            </a:fld>
            <a:endParaRPr lang="en-US"/>
          </a:p>
        </p:txBody>
      </p:sp>
      <p:sp>
        <p:nvSpPr>
          <p:cNvPr id="604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32F472-6E04-41CC-93BD-E90D5E0D7BF9}" type="slidenum">
              <a:rPr lang="en-US"/>
              <a:pPr/>
              <a:t>17</a:t>
            </a:fld>
            <a:endParaRPr lang="en-US"/>
          </a:p>
        </p:txBody>
      </p:sp>
      <p:sp>
        <p:nvSpPr>
          <p:cNvPr id="194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0D4D1E-45C9-4F61-84B3-B1F036D455F3}" type="slidenum">
              <a:rPr lang="en-US"/>
              <a:pPr/>
              <a:t>18</a:t>
            </a:fld>
            <a:endParaRPr lang="en-US"/>
          </a:p>
        </p:txBody>
      </p:sp>
      <p:sp>
        <p:nvSpPr>
          <p:cNvPr id="634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5DEA6F-59B5-4C00-81C2-F09353BD4233}" type="slidenum">
              <a:rPr lang="en-US"/>
              <a:pPr/>
              <a:t>21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F53A61-58FC-423E-B759-6C6216B36A9F}" type="slidenum">
              <a:rPr lang="en-US"/>
              <a:pPr/>
              <a:t>4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D7D141-CF8B-424B-975B-336CCE5F210A}" type="slidenum">
              <a:rPr lang="en-US"/>
              <a:pPr/>
              <a:t>5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ACD7FC-A88D-459A-ABDA-CB52481EE92E}" type="slidenum">
              <a:rPr lang="en-US"/>
              <a:pPr/>
              <a:t>6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8B723A-730F-44C3-B00D-C4A71708F553}" type="slidenum">
              <a:rPr lang="en-US"/>
              <a:pPr/>
              <a:t>7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0ACEA2-4052-4A5E-B545-C4A9DDF1EBC3}" type="slidenum">
              <a:rPr lang="en-US"/>
              <a:pPr/>
              <a:t>8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A53D84-E1C6-4611-8F8C-E3BA1F3E225F}" type="slidenum">
              <a:rPr lang="en-US"/>
              <a:pPr/>
              <a:t>9</a:t>
            </a:fld>
            <a:endParaRPr lang="en-US"/>
          </a:p>
        </p:txBody>
      </p:sp>
      <p:sp>
        <p:nvSpPr>
          <p:cNvPr id="40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254167-D575-46DA-83A1-94F000EDD5AC}" type="slidenum">
              <a:rPr lang="en-US"/>
              <a:pPr/>
              <a:t>10</a:t>
            </a:fld>
            <a:endParaRPr lang="en-US"/>
          </a:p>
        </p:txBody>
      </p:sp>
      <p:sp>
        <p:nvSpPr>
          <p:cNvPr id="450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210428-F459-4E7B-8786-D01ECB55ED03}" type="slidenum">
              <a:rPr lang="en-US"/>
              <a:pPr/>
              <a:t>11</a:t>
            </a:fld>
            <a:endParaRPr lang="en-US"/>
          </a:p>
        </p:txBody>
      </p:sp>
      <p:sp>
        <p:nvSpPr>
          <p:cNvPr id="481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Biggest conflict when beginning program</a:t>
            </a:r>
          </a:p>
          <a:p>
            <a:r>
              <a:rPr lang="en-US"/>
              <a:t>Teachers fearful of not reaching State mandates for time in other subject areas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A6EF65-A265-4863-B3F0-5D0A9A76E7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6C02BA-590D-4231-A7DD-AC0AFCBBF6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27C017-B5CE-4070-BACC-9A03E94F2E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EC2DC88-7C19-474C-8E06-85A8A81FF2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B392447-40E9-40E9-9D97-1D6572AB13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368A823-8D6A-4706-AC3D-02F848438D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94E9623-C845-4E68-BC75-03F8A4D21A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0C64F87-E25D-45D7-A857-B16C656F28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0F37A-7441-4943-A6A9-5E783E764B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1DF825-DB95-4048-A062-FD8337E435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FB354-F7FB-4ACC-8F9D-F9CDA2E70C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1A036E-C7BF-459D-890D-6653EE1607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D02169-F907-44A7-820F-DC50AD2DA0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53191A-AA6F-45D6-B3D4-41B1FD34B7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3CEBD-1165-4E0C-BAB8-4537266539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FF868B-7C1C-4E2B-A8C9-D63066E8D2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A2E8551-4846-4A69-9C9B-9DD84D51830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  <a:ea typeface="Osaka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  <a:ea typeface="Osaka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  <a:ea typeface="Osaka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  <a:ea typeface="Osaka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  <a:ea typeface="Osaka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  <a:ea typeface="Osaka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  <a:ea typeface="Osaka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  <a:ea typeface="Osaka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audio" Target="../media/audio2.wav"/><Relationship Id="rId9" Type="http://schemas.openxmlformats.org/officeDocument/2006/relationships/oleObject" Target="../embeddings/oleObject2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2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5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28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29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30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mlDrawing" Target="../drawings/vmlDrawing15.vml"/><Relationship Id="rId1" Type="http://schemas.openxmlformats.org/officeDocument/2006/relationships/themeOverride" Target="../theme/themeOverride1.xml"/><Relationship Id="rId6" Type="http://schemas.openxmlformats.org/officeDocument/2006/relationships/oleObject" Target="../embeddings/oleObject31.bin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wmf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Microsoft_Office_Word_97_-_2003_Document1.doc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audio" Target="../media/audio2.wav"/><Relationship Id="rId9" Type="http://schemas.openxmlformats.org/officeDocument/2006/relationships/oleObject" Target="../embeddings/oleObject14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991600" cy="1371600"/>
          </a:xfrm>
        </p:spPr>
        <p:txBody>
          <a:bodyPr/>
          <a:lstStyle/>
          <a:p>
            <a:r>
              <a:rPr lang="en-US" sz="3200" b="1">
                <a:latin typeface="Sand" charset="0"/>
              </a:rPr>
              <a:t>Multicultural Hearts, Minds and Voices</a:t>
            </a:r>
            <a:endParaRPr lang="en-US" sz="3200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685800" y="5711825"/>
            <a:ext cx="8001000" cy="828675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Tahoma" pitchFamily="34" charset="0"/>
              </a:rPr>
              <a:t>Welcome to the K-12 World Language Program    in the Menasha Joint School District</a:t>
            </a:r>
            <a:endParaRPr lang="en-US"/>
          </a:p>
        </p:txBody>
      </p:sp>
      <p:graphicFrame>
        <p:nvGraphicFramePr>
          <p:cNvPr id="2057" name="Object 9"/>
          <p:cNvGraphicFramePr>
            <a:graphicFrameLocks noChangeAspect="1"/>
          </p:cNvGraphicFramePr>
          <p:nvPr/>
        </p:nvGraphicFramePr>
        <p:xfrm>
          <a:off x="3810000" y="1676400"/>
          <a:ext cx="1235075" cy="803275"/>
        </p:xfrm>
        <a:graphic>
          <a:graphicData uri="http://schemas.openxmlformats.org/presentationml/2006/ole">
            <p:oleObj spid="_x0000_s2057" name="Clip" r:id="rId5" imgW="2927520" imgH="1904760" progId="">
              <p:embed/>
            </p:oleObj>
          </a:graphicData>
        </a:graphic>
      </p:graphicFrame>
      <p:graphicFrame>
        <p:nvGraphicFramePr>
          <p:cNvPr id="2058" name="Object 10"/>
          <p:cNvGraphicFramePr>
            <a:graphicFrameLocks noChangeAspect="1"/>
          </p:cNvGraphicFramePr>
          <p:nvPr/>
        </p:nvGraphicFramePr>
        <p:xfrm>
          <a:off x="2133600" y="2362200"/>
          <a:ext cx="1270000" cy="822325"/>
        </p:xfrm>
        <a:graphic>
          <a:graphicData uri="http://schemas.openxmlformats.org/presentationml/2006/ole">
            <p:oleObj spid="_x0000_s2058" name="Clip" r:id="rId6" imgW="2995560" imgH="1936440" progId="">
              <p:embed/>
            </p:oleObj>
          </a:graphicData>
        </a:graphic>
      </p:graphicFrame>
      <p:graphicFrame>
        <p:nvGraphicFramePr>
          <p:cNvPr id="2060" name="Object 12"/>
          <p:cNvGraphicFramePr>
            <a:graphicFrameLocks noChangeAspect="1"/>
          </p:cNvGraphicFramePr>
          <p:nvPr/>
        </p:nvGraphicFramePr>
        <p:xfrm>
          <a:off x="5486400" y="2133600"/>
          <a:ext cx="1360488" cy="912813"/>
        </p:xfrm>
        <a:graphic>
          <a:graphicData uri="http://schemas.openxmlformats.org/presentationml/2006/ole">
            <p:oleObj spid="_x0000_s2060" name="Clip" r:id="rId7" imgW="2873520" imgH="1928520" progId="">
              <p:embed/>
            </p:oleObj>
          </a:graphicData>
        </a:graphic>
      </p:graphicFrame>
      <p:graphicFrame>
        <p:nvGraphicFramePr>
          <p:cNvPr id="2082" name="Object 34"/>
          <p:cNvGraphicFramePr>
            <a:graphicFrameLocks noChangeAspect="1"/>
          </p:cNvGraphicFramePr>
          <p:nvPr/>
        </p:nvGraphicFramePr>
        <p:xfrm>
          <a:off x="3733800" y="2362200"/>
          <a:ext cx="1800225" cy="3303588"/>
        </p:xfrm>
        <a:graphic>
          <a:graphicData uri="http://schemas.openxmlformats.org/presentationml/2006/ole">
            <p:oleObj spid="_x0000_s2082" name="Clip" r:id="rId8" imgW="1800000" imgH="3302640" progId="">
              <p:embed/>
            </p:oleObj>
          </a:graphicData>
        </a:graphic>
      </p:graphicFrame>
    </p:spTree>
  </p:cSld>
  <p:clrMapOvr>
    <a:masterClrMapping/>
  </p:clrMapOvr>
  <p:transition advTm="1048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3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8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3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8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914400" y="457200"/>
          <a:ext cx="1220788" cy="1295400"/>
        </p:xfrm>
        <a:graphic>
          <a:graphicData uri="http://schemas.openxmlformats.org/presentationml/2006/ole">
            <p:oleObj spid="_x0000_s39938" name="Clip" r:id="rId5" imgW="3092400" imgH="3282480" progId="MS_ClipArt_Gallery.2">
              <p:embed/>
            </p:oleObj>
          </a:graphicData>
        </a:graphic>
      </p:graphicFrame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286000" y="762000"/>
            <a:ext cx="624840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3600"/>
              <a:t>Oral/Aural Emphasis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048000" y="2057400"/>
            <a:ext cx="571500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3600"/>
              <a:t>All Students Participate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124200" y="3352800"/>
            <a:ext cx="5715000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600"/>
              <a:t>Instruction in Regular Classroom Setting</a:t>
            </a:r>
            <a:endParaRPr lang="en-US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276600" y="5486400"/>
            <a:ext cx="472440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600"/>
              <a:t>Content-Related</a:t>
            </a:r>
            <a:endParaRPr lang="en-US"/>
          </a:p>
        </p:txBody>
      </p:sp>
      <p:graphicFrame>
        <p:nvGraphicFramePr>
          <p:cNvPr id="14345" name="Object 9"/>
          <p:cNvGraphicFramePr>
            <a:graphicFrameLocks noChangeAspect="1"/>
          </p:cNvGraphicFramePr>
          <p:nvPr/>
        </p:nvGraphicFramePr>
        <p:xfrm>
          <a:off x="838200" y="1828800"/>
          <a:ext cx="1676400" cy="1430338"/>
        </p:xfrm>
        <a:graphic>
          <a:graphicData uri="http://schemas.openxmlformats.org/presentationml/2006/ole">
            <p:oleObj spid="_x0000_s39939" name="Clip" r:id="rId6" imgW="4278960" imgH="4016520" progId="MS_ClipArt_Gallery.2">
              <p:embed/>
            </p:oleObj>
          </a:graphicData>
        </a:graphic>
      </p:graphicFrame>
      <p:graphicFrame>
        <p:nvGraphicFramePr>
          <p:cNvPr id="14346" name="Object 10"/>
          <p:cNvGraphicFramePr>
            <a:graphicFrameLocks noChangeAspect="1"/>
          </p:cNvGraphicFramePr>
          <p:nvPr/>
        </p:nvGraphicFramePr>
        <p:xfrm>
          <a:off x="685800" y="1905000"/>
          <a:ext cx="649288" cy="1219200"/>
        </p:xfrm>
        <a:graphic>
          <a:graphicData uri="http://schemas.openxmlformats.org/presentationml/2006/ole">
            <p:oleObj spid="_x0000_s39940" name="Clip" r:id="rId7" imgW="341640" imgH="642600" progId="MS_ClipArt_Gallery.2">
              <p:embed/>
            </p:oleObj>
          </a:graphicData>
        </a:graphic>
      </p:graphicFrame>
      <p:graphicFrame>
        <p:nvGraphicFramePr>
          <p:cNvPr id="14348" name="Object 12"/>
          <p:cNvGraphicFramePr>
            <a:graphicFrameLocks noChangeAspect="1"/>
          </p:cNvGraphicFramePr>
          <p:nvPr/>
        </p:nvGraphicFramePr>
        <p:xfrm>
          <a:off x="1524000" y="5334000"/>
          <a:ext cx="1524000" cy="1249363"/>
        </p:xfrm>
        <a:graphic>
          <a:graphicData uri="http://schemas.openxmlformats.org/presentationml/2006/ole">
            <p:oleObj spid="_x0000_s39941" name="Clip" r:id="rId8" imgW="2982960" imgH="2446920" progId="MS_ClipArt_Gallery.2">
              <p:embed/>
            </p:oleObj>
          </a:graphicData>
        </a:graphic>
      </p:graphicFrame>
      <p:sp>
        <p:nvSpPr>
          <p:cNvPr id="14350" name="AutoShape 14"/>
          <p:cNvSpPr>
            <a:spLocks noChangeArrowheads="1"/>
          </p:cNvSpPr>
          <p:nvPr/>
        </p:nvSpPr>
        <p:spPr bwMode="auto">
          <a:xfrm flipH="1">
            <a:off x="228600" y="4953000"/>
            <a:ext cx="1600200" cy="609600"/>
          </a:xfrm>
          <a:prstGeom prst="wedgeRoundRectCallout">
            <a:avLst>
              <a:gd name="adj1" fmla="val -46431"/>
              <a:gd name="adj2" fmla="val 59898"/>
              <a:gd name="adj3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/>
              <a:t>O Tannenbaum</a:t>
            </a:r>
          </a:p>
        </p:txBody>
      </p:sp>
      <p:sp>
        <p:nvSpPr>
          <p:cNvPr id="14351" name="AutoShape 15"/>
          <p:cNvSpPr>
            <a:spLocks noChangeArrowheads="1"/>
          </p:cNvSpPr>
          <p:nvPr/>
        </p:nvSpPr>
        <p:spPr bwMode="auto">
          <a:xfrm>
            <a:off x="1676400" y="3276600"/>
            <a:ext cx="1295400" cy="838200"/>
          </a:xfrm>
          <a:prstGeom prst="wedgeEllipseCallout">
            <a:avLst>
              <a:gd name="adj1" fmla="val -42648"/>
              <a:gd name="adj2" fmla="val 66287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b="1"/>
              <a:t>Uno, dos, </a:t>
            </a:r>
          </a:p>
          <a:p>
            <a:pPr algn="ctr"/>
            <a:r>
              <a:rPr lang="en-US" sz="1600" b="1"/>
              <a:t>tres..</a:t>
            </a:r>
            <a:endParaRPr lang="en-US" sz="1600"/>
          </a:p>
        </p:txBody>
      </p:sp>
      <p:graphicFrame>
        <p:nvGraphicFramePr>
          <p:cNvPr id="14352" name="Object 16"/>
          <p:cNvGraphicFramePr>
            <a:graphicFrameLocks noChangeAspect="1"/>
          </p:cNvGraphicFramePr>
          <p:nvPr/>
        </p:nvGraphicFramePr>
        <p:xfrm>
          <a:off x="228600" y="3505200"/>
          <a:ext cx="1431925" cy="1371600"/>
        </p:xfrm>
        <a:graphic>
          <a:graphicData uri="http://schemas.openxmlformats.org/presentationml/2006/ole">
            <p:oleObj spid="_x0000_s39942" name="Clip" r:id="rId9" imgW="2222500" imgH="2641600" progId="MS_ClipArt_Gallery.2">
              <p:embed/>
            </p:oleObj>
          </a:graphicData>
        </a:graphic>
      </p:graphicFrame>
    </p:spTree>
  </p:cSld>
  <p:clrMapOvr>
    <a:masterClrMapping/>
  </p:clrMapOvr>
  <p:transition advTm="14768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utoUpdateAnimBg="0"/>
      <p:bldP spid="14342" grpId="0" autoUpdateAnimBg="0"/>
      <p:bldP spid="14343" grpId="0" autoUpdateAnimBg="0"/>
      <p:bldP spid="14344" grpId="0" autoUpdateAnimBg="0"/>
      <p:bldP spid="14350" grpId="0" animBg="1" autoUpdateAnimBg="0"/>
      <p:bldP spid="14351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SQUEZTI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4419600"/>
            <a:ext cx="3886200" cy="2122488"/>
          </a:xfrm>
          <a:prstGeom prst="rect">
            <a:avLst/>
          </a:prstGeom>
          <a:noFill/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685800" y="381000"/>
            <a:ext cx="7772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CONFLICT WITH REGULAR ELEMENTARY STAFF</a:t>
            </a:r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2667000" y="914400"/>
            <a:ext cx="3814763" cy="2166938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Cooper Black"/>
              </a:rPr>
              <a:t>TIME</a:t>
            </a: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6172200" y="3200400"/>
            <a:ext cx="1981200" cy="1371600"/>
          </a:xfrm>
          <a:prstGeom prst="wedgeEllipseCallout">
            <a:avLst>
              <a:gd name="adj1" fmla="val -44472"/>
              <a:gd name="adj2" fmla="val 4560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r>
              <a:rPr lang="en-US" sz="1800"/>
              <a:t>Math</a:t>
            </a:r>
          </a:p>
          <a:p>
            <a:pPr>
              <a:buFontTx/>
              <a:buChar char="•"/>
            </a:pPr>
            <a:r>
              <a:rPr lang="en-US" sz="1600"/>
              <a:t>Social Studies</a:t>
            </a:r>
            <a:endParaRPr lang="en-US"/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 flipH="1">
            <a:off x="685800" y="2971800"/>
            <a:ext cx="2057400" cy="1219200"/>
          </a:xfrm>
          <a:prstGeom prst="wedgeEllipseCallout">
            <a:avLst>
              <a:gd name="adj1" fmla="val -45833"/>
              <a:gd name="adj2" fmla="val 662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r>
              <a:rPr lang="en-US" sz="1800"/>
              <a:t>Language Arts</a:t>
            </a:r>
          </a:p>
          <a:p>
            <a:pPr>
              <a:buFontTx/>
              <a:buChar char="•"/>
            </a:pPr>
            <a:r>
              <a:rPr lang="en-US" sz="1800"/>
              <a:t>Science</a:t>
            </a:r>
            <a:endParaRPr lang="en-US"/>
          </a:p>
        </p:txBody>
      </p:sp>
    </p:spTree>
  </p:cSld>
  <p:clrMapOvr>
    <a:masterClrMapping/>
  </p:clrMapOvr>
  <p:transition advTm="6368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7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8199" grpId="0" animBg="1" autoUpdateAnimBg="0"/>
      <p:bldP spid="8200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PULLHAI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81000"/>
            <a:ext cx="3205163" cy="3914775"/>
          </a:xfrm>
          <a:prstGeom prst="rect">
            <a:avLst/>
          </a:prstGeom>
          <a:noFill/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33400" y="838200"/>
            <a:ext cx="3962400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/>
              <a:t>When is there time for FL instruction?</a:t>
            </a:r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4191000"/>
            <a:ext cx="8458200" cy="2667000"/>
          </a:xfrm>
        </p:spPr>
        <p:txBody>
          <a:bodyPr/>
          <a:lstStyle/>
          <a:p>
            <a:pPr>
              <a:spcBef>
                <a:spcPct val="50000"/>
              </a:spcBef>
              <a:buFont typeface="Wingdings" pitchFamily="2" charset="2"/>
              <a:buChar char="J"/>
            </a:pPr>
            <a:r>
              <a:rPr lang="en-US" sz="2400">
                <a:solidFill>
                  <a:srgbClr val="CC0000"/>
                </a:solidFill>
              </a:rPr>
              <a:t>Show benefits through research on FL in the elementary school</a:t>
            </a:r>
          </a:p>
          <a:p>
            <a:pPr>
              <a:spcBef>
                <a:spcPct val="50000"/>
              </a:spcBef>
              <a:buFont typeface="Wingdings" pitchFamily="2" charset="2"/>
              <a:buChar char="J"/>
            </a:pPr>
            <a:r>
              <a:rPr lang="en-US" sz="2400">
                <a:solidFill>
                  <a:srgbClr val="CC0000"/>
                </a:solidFill>
              </a:rPr>
              <a:t>Integration(somewhat) solves the time problem</a:t>
            </a:r>
          </a:p>
          <a:p>
            <a:pPr>
              <a:spcBef>
                <a:spcPct val="50000"/>
              </a:spcBef>
              <a:buFont typeface="Wingdings" pitchFamily="2" charset="2"/>
              <a:buChar char="J"/>
            </a:pPr>
            <a:r>
              <a:rPr lang="en-US" sz="2400">
                <a:solidFill>
                  <a:srgbClr val="CC0000"/>
                </a:solidFill>
              </a:rPr>
              <a:t>Teaching multicultural curriculum (state and national standards)</a:t>
            </a:r>
            <a:endParaRPr lang="en-US" sz="2000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 advTm="11472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/>
      <p:bldP spid="9222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60" name="Object 8"/>
          <p:cNvGraphicFramePr>
            <a:graphicFrameLocks noChangeAspect="1"/>
          </p:cNvGraphicFramePr>
          <p:nvPr/>
        </p:nvGraphicFramePr>
        <p:xfrm>
          <a:off x="1676400" y="2895600"/>
          <a:ext cx="1476375" cy="3581400"/>
        </p:xfrm>
        <a:graphic>
          <a:graphicData uri="http://schemas.openxmlformats.org/presentationml/2006/ole">
            <p:oleObj spid="_x0000_s40962" name="Clip" r:id="rId4" imgW="1621800" imgH="3934080" progId="MS_ClipArt_Gallery.2">
              <p:embed/>
            </p:oleObj>
          </a:graphicData>
        </a:graphic>
      </p:graphicFrame>
      <p:sp>
        <p:nvSpPr>
          <p:cNvPr id="23561" name="WordArt 9"/>
          <p:cNvSpPr>
            <a:spLocks noChangeArrowheads="1" noChangeShapeType="1" noTextEdit="1"/>
          </p:cNvSpPr>
          <p:nvPr/>
        </p:nvSpPr>
        <p:spPr bwMode="auto">
          <a:xfrm>
            <a:off x="381000" y="1219200"/>
            <a:ext cx="8534400" cy="27432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Why Worry About Integration?</a:t>
            </a:r>
          </a:p>
        </p:txBody>
      </p:sp>
    </p:spTree>
  </p:cSld>
  <p:clrMapOvr>
    <a:masterClrMapping/>
  </p:clrMapOvr>
  <p:transition advTm="6336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3657600"/>
            <a:ext cx="7467600" cy="1905000"/>
          </a:xfrm>
        </p:spPr>
        <p:txBody>
          <a:bodyPr/>
          <a:lstStyle/>
          <a:p>
            <a:r>
              <a:rPr lang="en-US" sz="2800" b="1"/>
              <a:t>On average, children need to hear information and/or </a:t>
            </a:r>
            <a:r>
              <a:rPr lang="en-US" sz="2800" b="1" u="sng"/>
              <a:t>concepts</a:t>
            </a:r>
            <a:r>
              <a:rPr lang="en-US" sz="2800" b="1"/>
              <a:t> 11 times before memorization takes place          (adults need 22 times)</a:t>
            </a:r>
            <a:endParaRPr lang="en-US" sz="1400"/>
          </a:p>
          <a:p>
            <a:pPr algn="ctr"/>
            <a:endParaRPr lang="en-US" sz="1400"/>
          </a:p>
          <a:p>
            <a:pPr algn="ctr"/>
            <a:endParaRPr lang="en-US" sz="1400"/>
          </a:p>
          <a:p>
            <a:pPr algn="ctr"/>
            <a:endParaRPr lang="en-US" sz="1400"/>
          </a:p>
          <a:p>
            <a:pPr algn="ctr"/>
            <a:endParaRPr lang="en-US" sz="1400"/>
          </a:p>
          <a:p>
            <a:pPr algn="ctr"/>
            <a:endParaRPr lang="en-US" sz="1400"/>
          </a:p>
          <a:p>
            <a:pPr algn="ctr"/>
            <a:endParaRPr lang="en-US" sz="1400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7010400" y="5486400"/>
            <a:ext cx="182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200"/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4800600" y="44958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endParaRPr lang="en-US" sz="1200"/>
          </a:p>
        </p:txBody>
      </p:sp>
      <p:graphicFrame>
        <p:nvGraphicFramePr>
          <p:cNvPr id="16400" name="Object 16"/>
          <p:cNvGraphicFramePr>
            <a:graphicFrameLocks noChangeAspect="1"/>
          </p:cNvGraphicFramePr>
          <p:nvPr/>
        </p:nvGraphicFramePr>
        <p:xfrm>
          <a:off x="5257800" y="762000"/>
          <a:ext cx="3443288" cy="3657600"/>
        </p:xfrm>
        <a:graphic>
          <a:graphicData uri="http://schemas.openxmlformats.org/presentationml/2006/ole">
            <p:oleObj spid="_x0000_s41986" name="Clip" r:id="rId4" imgW="3092400" imgH="3282480" progId="MS_ClipArt_Gallery.2">
              <p:embed/>
            </p:oleObj>
          </a:graphicData>
        </a:graphic>
      </p:graphicFrame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457200" y="838200"/>
            <a:ext cx="59436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CC0000"/>
                </a:solidFill>
                <a:latin typeface="New Century Schoolbook (PCL6)" pitchFamily="18" charset="0"/>
              </a:rPr>
              <a:t>roho,red,roho,red,roho,red,roho,red,roho,red,roho</a:t>
            </a:r>
            <a:endParaRPr lang="en-US" sz="4000" b="1">
              <a:solidFill>
                <a:srgbClr val="CC0000"/>
              </a:solidFill>
              <a:latin typeface="New Century Schoolbook (PCL6)" pitchFamily="18" charset="0"/>
            </a:endParaRPr>
          </a:p>
        </p:txBody>
      </p:sp>
    </p:spTree>
  </p:cSld>
  <p:clrMapOvr>
    <a:masterClrMapping/>
  </p:clrMapOvr>
  <p:transition advTm="7968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 advAuto="0"/>
      <p:bldP spid="16390" grpId="0" autoUpdateAnimBg="0"/>
      <p:bldP spid="16393" grpId="0" autoUpdateAnimBg="0"/>
      <p:bldP spid="16401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4191000" y="914400"/>
            <a:ext cx="4495800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Font typeface="Wingdings" pitchFamily="2" charset="2"/>
              <a:buChar char="è"/>
            </a:pPr>
            <a:r>
              <a:rPr lang="en-US" sz="6000" b="1"/>
              <a:t>Fosters Critical Thinking Skills</a:t>
            </a:r>
            <a:endParaRPr lang="en-US"/>
          </a:p>
        </p:txBody>
      </p:sp>
      <p:graphicFrame>
        <p:nvGraphicFramePr>
          <p:cNvPr id="77827" name="Object 3"/>
          <p:cNvGraphicFramePr>
            <a:graphicFrameLocks noChangeAspect="1"/>
          </p:cNvGraphicFramePr>
          <p:nvPr/>
        </p:nvGraphicFramePr>
        <p:xfrm>
          <a:off x="838200" y="914400"/>
          <a:ext cx="2693988" cy="5791200"/>
        </p:xfrm>
        <a:graphic>
          <a:graphicData uri="http://schemas.openxmlformats.org/presentationml/2006/ole">
            <p:oleObj spid="_x0000_s43010" r:id="rId4" imgW="1866900" imgH="4013200" progId="MS_ClipArt_Gallery">
              <p:embed/>
            </p:oleObj>
          </a:graphicData>
        </a:graphic>
      </p:graphicFrame>
      <p:graphicFrame>
        <p:nvGraphicFramePr>
          <p:cNvPr id="77828" name="Object 4"/>
          <p:cNvGraphicFramePr>
            <a:graphicFrameLocks noChangeAspect="1"/>
          </p:cNvGraphicFramePr>
          <p:nvPr/>
        </p:nvGraphicFramePr>
        <p:xfrm>
          <a:off x="1752600" y="381000"/>
          <a:ext cx="1752600" cy="1384300"/>
        </p:xfrm>
        <a:graphic>
          <a:graphicData uri="http://schemas.openxmlformats.org/presentationml/2006/ole">
            <p:oleObj spid="_x0000_s43011" r:id="rId5" imgW="877824" imgH="960120" progId="MS_ClipArt_Gallery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00"/>
                            </p:stCondLst>
                            <p:childTnLst>
                              <p:par>
                                <p:cTn id="15" presetID="1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066800"/>
            <a:ext cx="3962400" cy="3505200"/>
          </a:xfrm>
        </p:spPr>
        <p:txBody>
          <a:bodyPr/>
          <a:lstStyle/>
          <a:p>
            <a:pPr algn="ctr">
              <a:buFont typeface="Wingdings" pitchFamily="2" charset="2"/>
              <a:buChar char="è"/>
            </a:pPr>
            <a:r>
              <a:rPr lang="en-US" sz="4800" b="1"/>
              <a:t>Regular classroom teacher can use during instruction</a:t>
            </a:r>
            <a:endParaRPr lang="en-US" sz="4000" b="1"/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5410200" y="2286000"/>
          <a:ext cx="2066925" cy="4114800"/>
        </p:xfrm>
        <a:graphic>
          <a:graphicData uri="http://schemas.openxmlformats.org/presentationml/2006/ole">
            <p:oleObj spid="_x0000_s44034" name="Clip" r:id="rId4" imgW="1973160" imgH="3926880" progId="MS_ClipArt_Gallery.2">
              <p:embed/>
            </p:oleObj>
          </a:graphicData>
        </a:graphic>
      </p:graphicFrame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6019800" y="304800"/>
            <a:ext cx="2590800" cy="1524000"/>
          </a:xfrm>
          <a:prstGeom prst="wedgeRoundRectCallout">
            <a:avLst>
              <a:gd name="adj1" fmla="val -26162"/>
              <a:gd name="adj2" fmla="val 104167"/>
              <a:gd name="adj3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てをあげて！</a:t>
            </a:r>
          </a:p>
          <a:p>
            <a:pPr algn="ctr"/>
            <a:r>
              <a:rPr lang="en-US" b="1"/>
              <a:t>Raise your hand!</a:t>
            </a:r>
            <a:endParaRPr lang="en-US" sz="1400"/>
          </a:p>
        </p:txBody>
      </p:sp>
    </p:spTree>
  </p:cSld>
  <p:clrMapOvr>
    <a:masterClrMapping/>
  </p:clrMapOvr>
  <p:transition advTm="6048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1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600"/>
                            </p:stCondLst>
                            <p:childTnLst>
                              <p:par>
                                <p:cTn id="1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 advAuto="0"/>
      <p:bldP spid="21509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5334000"/>
            <a:ext cx="8229600" cy="914400"/>
          </a:xfrm>
        </p:spPr>
        <p:txBody>
          <a:bodyPr/>
          <a:lstStyle/>
          <a:p>
            <a:pPr>
              <a:buFont typeface="Wingdings" pitchFamily="2" charset="2"/>
              <a:buChar char="è"/>
            </a:pPr>
            <a:r>
              <a:rPr lang="en-US" sz="4800"/>
              <a:t>Gain multicultural insights</a:t>
            </a:r>
            <a:endParaRPr lang="en-US" sz="2000"/>
          </a:p>
        </p:txBody>
      </p:sp>
      <p:graphicFrame>
        <p:nvGraphicFramePr>
          <p:cNvPr id="18437" name="Object 5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2590800" y="1295400"/>
          <a:ext cx="3810000" cy="2806700"/>
        </p:xfrm>
        <a:graphic>
          <a:graphicData uri="http://schemas.openxmlformats.org/presentationml/2006/ole">
            <p:oleObj spid="_x0000_s45058" name="Clip" r:id="rId4" imgW="3136900" imgH="2311400" progId="MS_ClipArt_Gallery.2">
              <p:embed/>
            </p:oleObj>
          </a:graphicData>
        </a:graphic>
      </p:graphicFrame>
    </p:spTree>
  </p:cSld>
  <p:clrMapOvr>
    <a:masterClrMapping/>
  </p:clrMapOvr>
  <p:transition advTm="6624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9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autoUpdateAnimBg="0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447800"/>
            <a:ext cx="4495800" cy="4114800"/>
          </a:xfrm>
        </p:spPr>
        <p:txBody>
          <a:bodyPr/>
          <a:lstStyle/>
          <a:p>
            <a:pPr>
              <a:buFont typeface="Wingdings" pitchFamily="2" charset="2"/>
              <a:buChar char="è"/>
            </a:pPr>
            <a:r>
              <a:rPr lang="en-US" sz="6000" b="1"/>
              <a:t>New, exciting, challenging and fun!</a:t>
            </a:r>
            <a:endParaRPr lang="en-US" sz="2800" b="1"/>
          </a:p>
        </p:txBody>
      </p:sp>
      <p:graphicFrame>
        <p:nvGraphicFramePr>
          <p:cNvPr id="22533" name="Object 5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5638800" y="685800"/>
          <a:ext cx="2513013" cy="5334000"/>
        </p:xfrm>
        <a:graphic>
          <a:graphicData uri="http://schemas.openxmlformats.org/presentationml/2006/ole">
            <p:oleObj spid="_x0000_s46082" name="Clip" r:id="rId4" imgW="1854200" imgH="3937000" progId="MS_ClipArt_Gallery.2">
              <p:embed/>
            </p:oleObj>
          </a:graphicData>
        </a:graphic>
      </p:graphicFrame>
    </p:spTree>
  </p:cSld>
  <p:clrMapOvr>
    <a:masterClrMapping/>
  </p:clrMapOvr>
  <p:transition advTm="6192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9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Beyond</a:t>
            </a:r>
            <a:r>
              <a:rPr lang="en-US"/>
              <a:t> Elementary School</a:t>
            </a:r>
          </a:p>
        </p:txBody>
      </p:sp>
      <p:sp>
        <p:nvSpPr>
          <p:cNvPr id="80903" name="Text Box 7"/>
          <p:cNvSpPr txBox="1">
            <a:spLocks noChangeArrowheads="1"/>
          </p:cNvSpPr>
          <p:nvPr/>
        </p:nvSpPr>
        <p:spPr bwMode="auto">
          <a:xfrm>
            <a:off x="3429000" y="2743200"/>
            <a:ext cx="21336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600" b="1">
                <a:solidFill>
                  <a:schemeClr val="tx2"/>
                </a:solidFill>
              </a:rPr>
              <a:t>Students continuing from elementary school will have the option to take </a:t>
            </a:r>
            <a:r>
              <a:rPr lang="en-US" sz="1600" b="1">
                <a:solidFill>
                  <a:schemeClr val="tx2"/>
                </a:solidFill>
                <a:latin typeface="Times"/>
              </a:rPr>
              <a:t>“</a:t>
            </a:r>
            <a:r>
              <a:rPr lang="en-US" sz="1600" b="1">
                <a:solidFill>
                  <a:schemeClr val="tx2"/>
                </a:solidFill>
              </a:rPr>
              <a:t>2</a:t>
            </a:r>
            <a:r>
              <a:rPr lang="en-US" sz="1600" b="1">
                <a:solidFill>
                  <a:schemeClr val="tx2"/>
                </a:solidFill>
                <a:latin typeface="Times"/>
              </a:rPr>
              <a:t>”</a:t>
            </a:r>
            <a:r>
              <a:rPr lang="en-US" sz="1600" b="1">
                <a:solidFill>
                  <a:schemeClr val="tx2"/>
                </a:solidFill>
              </a:rPr>
              <a:t> college level courses during HS (equal to 21-24 college credits).</a:t>
            </a:r>
            <a:endParaRPr lang="en-US" sz="2000">
              <a:solidFill>
                <a:schemeClr val="tx2"/>
              </a:solidFill>
            </a:endParaRPr>
          </a:p>
        </p:txBody>
      </p:sp>
      <p:sp>
        <p:nvSpPr>
          <p:cNvPr id="80904" name="Text Box 8"/>
          <p:cNvSpPr txBox="1">
            <a:spLocks noChangeArrowheads="1"/>
          </p:cNvSpPr>
          <p:nvPr/>
        </p:nvSpPr>
        <p:spPr bwMode="auto">
          <a:xfrm>
            <a:off x="685800" y="1828800"/>
            <a:ext cx="1752600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600" b="1">
                <a:solidFill>
                  <a:schemeClr val="tx2"/>
                </a:solidFill>
              </a:rPr>
              <a:t>70% of students opt to continue their FL study through MS and HS.</a:t>
            </a:r>
            <a:endParaRPr lang="en-US" sz="2000">
              <a:solidFill>
                <a:schemeClr val="tx2"/>
              </a:solidFill>
            </a:endParaRPr>
          </a:p>
        </p:txBody>
      </p:sp>
      <p:sp>
        <p:nvSpPr>
          <p:cNvPr id="80905" name="Text Box 9"/>
          <p:cNvSpPr txBox="1">
            <a:spLocks noChangeArrowheads="1"/>
          </p:cNvSpPr>
          <p:nvPr/>
        </p:nvSpPr>
        <p:spPr bwMode="auto">
          <a:xfrm>
            <a:off x="6553200" y="4114800"/>
            <a:ext cx="17526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600" b="1">
                <a:solidFill>
                  <a:schemeClr val="tx2"/>
                </a:solidFill>
              </a:rPr>
              <a:t>Students are using their experiences and knowledge from FL classes to enhance their academic careers.</a:t>
            </a:r>
            <a:endParaRPr lang="en-US" sz="2000">
              <a:solidFill>
                <a:schemeClr val="tx2"/>
              </a:solidFill>
            </a:endParaRPr>
          </a:p>
        </p:txBody>
      </p:sp>
      <p:pic>
        <p:nvPicPr>
          <p:cNvPr id="8090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035425"/>
            <a:ext cx="2543175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907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828800"/>
            <a:ext cx="25146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0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0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0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0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 autoUpdateAnimBg="0"/>
      <p:bldP spid="80903" grpId="0" autoUpdateAnimBg="0"/>
      <p:bldP spid="80904" grpId="0" autoUpdateAnimBg="0"/>
      <p:bldP spid="8090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924800" cy="1600200"/>
          </a:xfrm>
        </p:spPr>
        <p:txBody>
          <a:bodyPr/>
          <a:lstStyle/>
          <a:p>
            <a:r>
              <a:rPr lang="en-US" sz="3200"/>
              <a:t>All students in the Menasha Joint School District will have the chance to experience and learn:</a:t>
            </a:r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733800" y="2514600"/>
            <a:ext cx="2209800" cy="3733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b="1"/>
              <a:t>another language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b="1"/>
              <a:t>the culture of the peoples that speak that language</a:t>
            </a:r>
            <a:endParaRPr lang="en-US" sz="2400"/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endParaRPr lang="en-US" sz="2400"/>
          </a:p>
        </p:txBody>
      </p:sp>
      <p:pic>
        <p:nvPicPr>
          <p:cNvPr id="788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200400"/>
            <a:ext cx="3303588" cy="2478088"/>
          </a:xfrm>
          <a:prstGeom prst="rect">
            <a:avLst/>
          </a:prstGeom>
          <a:noFill/>
        </p:spPr>
      </p:pic>
      <p:pic>
        <p:nvPicPr>
          <p:cNvPr id="7885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971800"/>
            <a:ext cx="2998788" cy="2649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848600" cy="1524000"/>
          </a:xfrm>
        </p:spPr>
        <p:txBody>
          <a:bodyPr/>
          <a:lstStyle/>
          <a:p>
            <a:r>
              <a:rPr lang="en-US"/>
              <a:t>BENEFITS </a:t>
            </a:r>
            <a:r>
              <a:rPr lang="en-US" b="1">
                <a:solidFill>
                  <a:srgbClr val="FF3300"/>
                </a:solidFill>
              </a:rPr>
              <a:t>BEYOND</a:t>
            </a:r>
            <a:r>
              <a:rPr lang="en-US"/>
              <a:t> THE FL CLASSROOM</a:t>
            </a:r>
          </a:p>
        </p:txBody>
      </p:sp>
      <p:sp>
        <p:nvSpPr>
          <p:cNvPr id="81927" name="Rectangle 7"/>
          <p:cNvSpPr>
            <a:spLocks noChangeArrowheads="1"/>
          </p:cNvSpPr>
          <p:nvPr/>
        </p:nvSpPr>
        <p:spPr bwMode="auto">
          <a:xfrm>
            <a:off x="5181600" y="3429000"/>
            <a:ext cx="3810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838200" indent="-838200">
              <a:lnSpc>
                <a:spcPct val="140000"/>
              </a:lnSpc>
              <a:spcBef>
                <a:spcPct val="20000"/>
              </a:spcBef>
              <a:buFontTx/>
              <a:buChar char="o"/>
            </a:pPr>
            <a:endParaRPr lang="en-US" sz="1200"/>
          </a:p>
        </p:txBody>
      </p: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990600" y="3810000"/>
            <a:ext cx="6629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81930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2286000"/>
            <a:ext cx="7315200" cy="990600"/>
          </a:xfrm>
        </p:spPr>
        <p:txBody>
          <a:bodyPr/>
          <a:lstStyle/>
          <a:p>
            <a:pPr>
              <a:buFont typeface="Monotype Sorts" charset="2"/>
              <a:buChar char="P"/>
            </a:pPr>
            <a:r>
              <a:rPr lang="en-US" sz="1800" b="1">
                <a:solidFill>
                  <a:srgbClr val="FF3300"/>
                </a:solidFill>
              </a:rPr>
              <a:t>Students at the HS level planning their futures that include views of the larger </a:t>
            </a:r>
            <a:r>
              <a:rPr lang="en-US" sz="1800" b="1">
                <a:solidFill>
                  <a:srgbClr val="FF3300"/>
                </a:solidFill>
                <a:latin typeface="Times"/>
              </a:rPr>
              <a:t>“</a:t>
            </a:r>
            <a:r>
              <a:rPr lang="en-US" sz="1800" b="1">
                <a:solidFill>
                  <a:srgbClr val="FF3300"/>
                </a:solidFill>
              </a:rPr>
              <a:t>world</a:t>
            </a:r>
            <a:r>
              <a:rPr lang="en-US" sz="1800" b="1">
                <a:solidFill>
                  <a:srgbClr val="FF3300"/>
                </a:solidFill>
                <a:latin typeface="Times"/>
              </a:rPr>
              <a:t>”</a:t>
            </a:r>
            <a:r>
              <a:rPr lang="en-US" sz="1800" b="1">
                <a:solidFill>
                  <a:srgbClr val="FF3300"/>
                </a:solidFill>
              </a:rPr>
              <a:t> beyond their city borders</a:t>
            </a:r>
            <a:endParaRPr lang="en-US" sz="1800"/>
          </a:p>
        </p:txBody>
      </p:sp>
      <p:sp>
        <p:nvSpPr>
          <p:cNvPr id="81931" name="Rectangle 11"/>
          <p:cNvSpPr>
            <a:spLocks noChangeArrowheads="1"/>
          </p:cNvSpPr>
          <p:nvPr/>
        </p:nvSpPr>
        <p:spPr bwMode="auto">
          <a:xfrm>
            <a:off x="914400" y="3505200"/>
            <a:ext cx="533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Monotype Sorts" charset="2"/>
              <a:buChar char="P"/>
            </a:pPr>
            <a:r>
              <a:rPr lang="en-US" sz="1800" b="1">
                <a:solidFill>
                  <a:srgbClr val="FF3300"/>
                </a:solidFill>
              </a:rPr>
              <a:t>Standardized test scores at the K-12 level that have held steady or increased over the past 10 years</a:t>
            </a:r>
            <a:endParaRPr lang="en-US" sz="1800"/>
          </a:p>
        </p:txBody>
      </p:sp>
      <p:sp>
        <p:nvSpPr>
          <p:cNvPr id="81932" name="Rectangle 12"/>
          <p:cNvSpPr>
            <a:spLocks noChangeArrowheads="1"/>
          </p:cNvSpPr>
          <p:nvPr/>
        </p:nvSpPr>
        <p:spPr bwMode="auto">
          <a:xfrm>
            <a:off x="990600" y="4800600"/>
            <a:ext cx="5181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Monotype Sorts" charset="2"/>
              <a:buChar char="P"/>
            </a:pPr>
            <a:r>
              <a:rPr lang="en-US" sz="1800" b="1">
                <a:solidFill>
                  <a:srgbClr val="FF3300"/>
                </a:solidFill>
              </a:rPr>
              <a:t>A marked increase in the number of families and students participating in multicultural learning experiences</a:t>
            </a:r>
            <a:endParaRPr lang="en-US" sz="1800"/>
          </a:p>
        </p:txBody>
      </p:sp>
      <p:pic>
        <p:nvPicPr>
          <p:cNvPr id="8193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267200"/>
            <a:ext cx="2389188" cy="17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1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1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 autoUpdateAnimBg="0"/>
      <p:bldP spid="81927" grpId="0" autoUpdateAnimBg="0"/>
      <p:bldP spid="81930" grpId="0" build="p" autoUpdateAnimBg="0"/>
      <p:bldP spid="81931" grpId="0" autoUpdateAnimBg="0"/>
      <p:bldP spid="81932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2209800" y="1600200"/>
          <a:ext cx="4762500" cy="3505200"/>
        </p:xfrm>
        <a:graphic>
          <a:graphicData uri="http://schemas.openxmlformats.org/presentationml/2006/ole">
            <p:oleObj spid="_x0000_s7170" name="Clip" r:id="rId6" imgW="4762440" imgH="3504600" progId="">
              <p:embed/>
            </p:oleObj>
          </a:graphicData>
        </a:graphic>
      </p:graphicFrame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429000" y="1143000"/>
            <a:ext cx="2362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FL Instruction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438400" y="4191000"/>
            <a:ext cx="1600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</a:rPr>
              <a:t>FL Goals</a:t>
            </a:r>
            <a:endParaRPr lang="en-US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029200" y="4114800"/>
            <a:ext cx="19812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FFFFFF"/>
                </a:solidFill>
              </a:rPr>
              <a:t>Core Curriculum Goals</a:t>
            </a:r>
            <a:endParaRPr lang="en-US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8384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utoUpdateAnimBg="0"/>
      <p:bldP spid="7172" grpId="0" autoUpdateAnimBg="0"/>
      <p:bldP spid="7173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915987"/>
          </a:xfrm>
        </p:spPr>
        <p:txBody>
          <a:bodyPr/>
          <a:lstStyle/>
          <a:p>
            <a:pPr algn="ctr" eaLnBrk="1" hangingPunct="1"/>
            <a:r>
              <a:rPr lang="en-US" sz="3200" smtClean="0"/>
              <a:t>Implementation &amp; Growth:</a:t>
            </a:r>
            <a:br>
              <a:rPr lang="en-US" sz="3200" smtClean="0"/>
            </a:br>
            <a:r>
              <a:rPr lang="en-US" sz="3200" smtClean="0"/>
              <a:t>Things to Think About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63525" y="1219200"/>
            <a:ext cx="7386638" cy="4876800"/>
          </a:xfrm>
        </p:spPr>
        <p:txBody>
          <a:bodyPr/>
          <a:lstStyle/>
          <a:p>
            <a:pPr eaLnBrk="1" hangingPunct="1"/>
            <a:r>
              <a:rPr lang="en-US" sz="2800" smtClean="0"/>
              <a:t>Funding (cost vs. investment)</a:t>
            </a:r>
          </a:p>
          <a:p>
            <a:pPr eaLnBrk="1" hangingPunct="1"/>
            <a:r>
              <a:rPr lang="en-US" sz="2800" smtClean="0"/>
              <a:t>Local planning process, timeline, participants</a:t>
            </a:r>
          </a:p>
          <a:p>
            <a:pPr eaLnBrk="1" hangingPunct="1"/>
            <a:r>
              <a:rPr lang="en-US" sz="2800" smtClean="0"/>
              <a:t>Incremental development &amp; plans for sustainability</a:t>
            </a:r>
          </a:p>
          <a:p>
            <a:pPr eaLnBrk="1" hangingPunct="1"/>
            <a:r>
              <a:rPr lang="en-US" sz="2800" smtClean="0"/>
              <a:t>Staff qualifications and responsibilities</a:t>
            </a:r>
          </a:p>
          <a:p>
            <a:pPr eaLnBrk="1" hangingPunct="1"/>
            <a:r>
              <a:rPr lang="en-US" sz="2800" smtClean="0"/>
              <a:t>Language(s)</a:t>
            </a:r>
          </a:p>
          <a:p>
            <a:pPr eaLnBrk="1" hangingPunct="1"/>
            <a:r>
              <a:rPr lang="en-US" sz="2800" smtClean="0"/>
              <a:t>Delivery model (goals and outcome)</a:t>
            </a:r>
          </a:p>
          <a:p>
            <a:pPr eaLnBrk="1" hangingPunct="1"/>
            <a:r>
              <a:rPr lang="en-US" sz="2800" smtClean="0"/>
              <a:t>Instructional resources and technology</a:t>
            </a:r>
          </a:p>
          <a:p>
            <a:pPr eaLnBrk="1" hangingPunct="1"/>
            <a:r>
              <a:rPr lang="en-US" sz="2800" smtClean="0"/>
              <a:t>Student and program assessment</a:t>
            </a:r>
          </a:p>
          <a:p>
            <a:pPr eaLnBrk="1" hangingPunct="1"/>
            <a:r>
              <a:rPr lang="en-US" sz="2800" smtClean="0"/>
              <a:t>Connections beyond the classroom</a:t>
            </a: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 smtClean="0"/>
              <a:t>Hire the “Person”, not the credentials</a:t>
            </a:r>
          </a:p>
        </p:txBody>
      </p:sp>
      <p:sp>
        <p:nvSpPr>
          <p:cNvPr id="10246" name="Content Placeholder 2"/>
          <p:cNvSpPr>
            <a:spLocks/>
          </p:cNvSpPr>
          <p:nvPr/>
        </p:nvSpPr>
        <p:spPr bwMode="auto">
          <a:xfrm>
            <a:off x="263525" y="1676400"/>
            <a:ext cx="7386638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Blip>
                <a:blip r:embed="rId3"/>
              </a:buBlip>
            </a:pPr>
            <a:endParaRPr lang="en-US" sz="3200"/>
          </a:p>
          <a:p>
            <a:pPr marL="342900" indent="-342900" eaLnBrk="1" hangingPunct="1">
              <a:spcBef>
                <a:spcPct val="20000"/>
              </a:spcBef>
              <a:buFontTx/>
              <a:buBlip>
                <a:blip r:embed="rId3"/>
              </a:buBlip>
            </a:pPr>
            <a:endParaRPr lang="en-US" sz="3200"/>
          </a:p>
        </p:txBody>
      </p:sp>
      <p:sp>
        <p:nvSpPr>
          <p:cNvPr id="10247" name="Content Placeholder 2"/>
          <p:cNvSpPr>
            <a:spLocks/>
          </p:cNvSpPr>
          <p:nvPr/>
        </p:nvSpPr>
        <p:spPr bwMode="auto">
          <a:xfrm>
            <a:off x="415925" y="1828800"/>
            <a:ext cx="7386638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3200"/>
              <a:t>Needs of the school, program</a:t>
            </a:r>
          </a:p>
          <a:p>
            <a:pPr marL="342900" indent="-342900" eaLnBrk="1" hangingPunct="1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3200"/>
              <a:t>Sensitive to existing staff (from the beginning)</a:t>
            </a:r>
          </a:p>
          <a:p>
            <a:pPr marL="342900" indent="-342900" eaLnBrk="1" hangingPunct="1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3200"/>
              <a:t>Look for good “mix” of qualities in the WL staff (native and non-native speakers, varied certifications)</a:t>
            </a:r>
          </a:p>
          <a:p>
            <a:pPr marL="342900" indent="-342900" eaLnBrk="1" hangingPunct="1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3200"/>
              <a:t>Look for additional “strengths” beyond the teaching of WL</a:t>
            </a:r>
          </a:p>
          <a:p>
            <a:pPr marL="342900" indent="-342900" eaLnBrk="1" hangingPunct="1">
              <a:spcBef>
                <a:spcPct val="20000"/>
              </a:spcBef>
            </a:pPr>
            <a:endParaRPr lang="en-US" sz="3200"/>
          </a:p>
          <a:p>
            <a:pPr marL="342900" indent="-342900" eaLnBrk="1" hangingPunct="1">
              <a:spcBef>
                <a:spcPct val="20000"/>
              </a:spcBef>
              <a:buFontTx/>
              <a:buBlip>
                <a:blip r:embed="rId3"/>
              </a:buBlip>
            </a:pP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228600" y="227013"/>
            <a:ext cx="7467600" cy="1982787"/>
          </a:xfrm>
        </p:spPr>
        <p:txBody>
          <a:bodyPr/>
          <a:lstStyle/>
          <a:p>
            <a:pPr algn="ctr" eaLnBrk="1" hangingPunct="1"/>
            <a:r>
              <a:rPr lang="en-US" sz="4400" b="1" smtClean="0"/>
              <a:t>All Students “CAN” Learn a 2</a:t>
            </a:r>
            <a:r>
              <a:rPr lang="en-US" sz="4400" b="1" baseline="30000" smtClean="0"/>
              <a:t>nd</a:t>
            </a:r>
            <a:r>
              <a:rPr lang="en-US" sz="4400" b="1" smtClean="0"/>
              <a:t> Language </a:t>
            </a:r>
            <a:br>
              <a:rPr lang="en-US" sz="4400" b="1" smtClean="0"/>
            </a:br>
            <a:r>
              <a:rPr lang="en-US" sz="4400" b="1" smtClean="0"/>
              <a:t>(and a 3</a:t>
            </a:r>
            <a:r>
              <a:rPr lang="en-US" sz="4400" b="1" baseline="30000" smtClean="0"/>
              <a:t>rd</a:t>
            </a:r>
            <a:r>
              <a:rPr lang="en-US" sz="4400" b="1" smtClean="0"/>
              <a:t>, 4</a:t>
            </a:r>
            <a:r>
              <a:rPr lang="en-US" sz="4400" b="1" baseline="30000" smtClean="0"/>
              <a:t>th</a:t>
            </a:r>
            <a:r>
              <a:rPr lang="en-US" sz="4400" b="1" smtClean="0"/>
              <a:t>…….)</a:t>
            </a:r>
          </a:p>
        </p:txBody>
      </p:sp>
      <p:pic>
        <p:nvPicPr>
          <p:cNvPr id="11269" name="Picture 5" descr="DSCF0022 (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514600"/>
            <a:ext cx="4953000" cy="371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Content Placeholder 2"/>
          <p:cNvSpPr>
            <a:spLocks/>
          </p:cNvSpPr>
          <p:nvPr/>
        </p:nvSpPr>
        <p:spPr bwMode="auto">
          <a:xfrm>
            <a:off x="228600" y="228600"/>
            <a:ext cx="7386638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2800"/>
              <a:t>Be vigilant and work with all staff (special Ed staff, regular classroom teachers)</a:t>
            </a:r>
          </a:p>
          <a:p>
            <a:pPr marL="342900" indent="-342900" eaLnBrk="1" hangingPunct="1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2800"/>
              <a:t>Have a plan in place for working with students w/special needs</a:t>
            </a:r>
          </a:p>
          <a:p>
            <a:pPr marL="342900" indent="-342900" eaLnBrk="1" hangingPunct="1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2800"/>
              <a:t>Keeping the content rich, meaningful and worthwhile (no time for “fluff”) means all students will and want to succeed!</a:t>
            </a:r>
          </a:p>
          <a:p>
            <a:pPr marL="342900" indent="-342900" eaLnBrk="1" hangingPunct="1">
              <a:spcBef>
                <a:spcPct val="20000"/>
              </a:spcBef>
            </a:pPr>
            <a:endParaRPr lang="en-US" sz="2800"/>
          </a:p>
        </p:txBody>
      </p:sp>
      <p:pic>
        <p:nvPicPr>
          <p:cNvPr id="12294" name="Picture 6" descr="Ajisai 0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867150"/>
            <a:ext cx="38862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 descr="yukidaruma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5181600"/>
            <a:ext cx="1014413" cy="954088"/>
          </a:xfrm>
          <a:prstGeom prst="rect">
            <a:avLst/>
          </a:prstGeom>
          <a:noFill/>
        </p:spPr>
      </p:pic>
      <p:pic>
        <p:nvPicPr>
          <p:cNvPr id="12296" name="Picture 8" descr="MCj0279350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15200" y="4876800"/>
            <a:ext cx="118268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2514600" y="5181600"/>
            <a:ext cx="2971800" cy="457200"/>
          </a:xfrm>
          <a:prstGeom prst="line">
            <a:avLst/>
          </a:prstGeom>
          <a:noFill/>
          <a:ln w="69850">
            <a:solidFill>
              <a:srgbClr val="FFFF00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5334000" y="3836987"/>
            <a:ext cx="2971800" cy="1039813"/>
          </a:xfrm>
          <a:prstGeom prst="rect">
            <a:avLst/>
          </a:prstGeom>
          <a:noFill/>
          <a:ln w="349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ja-JP" sz="2400" b="1" dirty="0">
                <a:solidFill>
                  <a:srgbClr val="E7FC1E"/>
                </a:solidFill>
                <a:latin typeface="Verdana" pitchFamily="34" charset="0"/>
                <a:ea typeface="ＭＳ Ｐゴシック" pitchFamily="34" charset="-128"/>
                <a:cs typeface="Arial" charset="0"/>
              </a:rPr>
              <a:t>Snowman</a:t>
            </a:r>
          </a:p>
          <a:p>
            <a:pPr eaLnBrk="1" hangingPunct="1">
              <a:spcBef>
                <a:spcPct val="50000"/>
              </a:spcBef>
            </a:pPr>
            <a:r>
              <a:rPr lang="ja-JP" altLang="en-US" sz="2400" b="1">
                <a:solidFill>
                  <a:srgbClr val="E7FC1E"/>
                </a:solidFill>
                <a:latin typeface="Verdana" pitchFamily="34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altLang="ja-JP" sz="2400" b="1" dirty="0">
                <a:solidFill>
                  <a:srgbClr val="E7FC1E"/>
                </a:solidFill>
                <a:latin typeface="Verdana" pitchFamily="34" charset="0"/>
                <a:ea typeface="ＭＳ Ｐゴシック" pitchFamily="34" charset="-128"/>
                <a:cs typeface="Arial" charset="0"/>
              </a:rPr>
              <a:t>Japan      USA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7" grpId="0" animBg="1"/>
      <p:bldP spid="1229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600" b="1" smtClean="0"/>
              <a:t>Elementary WL as a “part” </a:t>
            </a:r>
            <a:br>
              <a:rPr lang="en-US" sz="3600" b="1" smtClean="0"/>
            </a:br>
            <a:r>
              <a:rPr lang="en-US" sz="3600" b="1" smtClean="0"/>
              <a:t>of the whole</a:t>
            </a:r>
          </a:p>
        </p:txBody>
      </p:sp>
      <p:sp>
        <p:nvSpPr>
          <p:cNvPr id="13317" name="Content Placeholder 2"/>
          <p:cNvSpPr>
            <a:spLocks/>
          </p:cNvSpPr>
          <p:nvPr/>
        </p:nvSpPr>
        <p:spPr bwMode="auto">
          <a:xfrm>
            <a:off x="304800" y="1981200"/>
            <a:ext cx="7386638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2800"/>
              <a:t>Build an “atmosphere”, not just a program</a:t>
            </a:r>
          </a:p>
          <a:p>
            <a:pPr marL="342900" indent="-342900" eaLnBrk="1" hangingPunct="1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2800"/>
              <a:t>Be “what” you do                                        in your school,                                        your district, etc.</a:t>
            </a:r>
          </a:p>
          <a:p>
            <a:pPr marL="342900" indent="-342900" eaLnBrk="1" hangingPunct="1">
              <a:spcBef>
                <a:spcPct val="20000"/>
              </a:spcBef>
            </a:pPr>
            <a:endParaRPr lang="en-US" sz="2800"/>
          </a:p>
        </p:txBody>
      </p:sp>
      <p:pic>
        <p:nvPicPr>
          <p:cNvPr id="13318" name="Picture 6" descr="Ajisai 0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2514600"/>
            <a:ext cx="31432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8" descr="clovis picts 08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3886200"/>
            <a:ext cx="3505200" cy="2628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Content Placeholder 2"/>
          <p:cNvSpPr>
            <a:spLocks/>
          </p:cNvSpPr>
          <p:nvPr/>
        </p:nvSpPr>
        <p:spPr bwMode="auto">
          <a:xfrm>
            <a:off x="228600" y="228600"/>
            <a:ext cx="7386638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endParaRPr lang="en-US" sz="2800"/>
          </a:p>
        </p:txBody>
      </p:sp>
      <p:sp>
        <p:nvSpPr>
          <p:cNvPr id="14342" name="Content Placeholder 2"/>
          <p:cNvSpPr>
            <a:spLocks/>
          </p:cNvSpPr>
          <p:nvPr/>
        </p:nvSpPr>
        <p:spPr bwMode="auto">
          <a:xfrm>
            <a:off x="304800" y="3581400"/>
            <a:ext cx="738663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3200" dirty="0"/>
              <a:t>Look for best practices to integrate beyond the daily language lessons</a:t>
            </a:r>
          </a:p>
          <a:p>
            <a:pPr marL="342900" indent="-342900" eaLnBrk="1" hangingPunct="1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3200" dirty="0"/>
              <a:t>Be a part of every place, every program; not something separate.</a:t>
            </a:r>
          </a:p>
          <a:p>
            <a:pPr marL="342900" indent="-342900" eaLnBrk="1" hangingPunct="1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3200" dirty="0"/>
              <a:t>“Little things mean a lot”</a:t>
            </a:r>
          </a:p>
          <a:p>
            <a:pPr marL="342900" indent="-342900" eaLnBrk="1" hangingPunct="1">
              <a:spcBef>
                <a:spcPct val="20000"/>
              </a:spcBef>
              <a:buFontTx/>
              <a:buBlip>
                <a:blip r:embed="rId3"/>
              </a:buBlip>
            </a:pPr>
            <a:endParaRPr lang="en-US" sz="3200" dirty="0"/>
          </a:p>
        </p:txBody>
      </p:sp>
      <p:pic>
        <p:nvPicPr>
          <p:cNvPr id="14343" name="Picture 7" descr="Untitled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57200"/>
            <a:ext cx="4191000" cy="2333625"/>
          </a:xfrm>
          <a:prstGeom prst="rect">
            <a:avLst/>
          </a:prstGeom>
          <a:noFill/>
        </p:spPr>
      </p:pic>
      <p:pic>
        <p:nvPicPr>
          <p:cNvPr id="14344" name="Picture 8" descr="Untitled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1295400"/>
            <a:ext cx="4038600" cy="2287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ja-JP" sz="3600" b="1" smtClean="0">
                <a:ea typeface="ＭＳ Ｐゴシック" pitchFamily="34" charset="-128"/>
              </a:rPr>
              <a:t>WL Standards:</a:t>
            </a:r>
            <a:br>
              <a:rPr lang="en-US" altLang="ja-JP" sz="3600" b="1" smtClean="0">
                <a:ea typeface="ＭＳ Ｐゴシック" pitchFamily="34" charset="-128"/>
              </a:rPr>
            </a:br>
            <a:r>
              <a:rPr lang="en-US" altLang="ja-JP" sz="3600" b="1" smtClean="0">
                <a:ea typeface="ＭＳ Ｐゴシック" pitchFamily="34" charset="-128"/>
              </a:rPr>
              <a:t> Communities 5.1 and 5.2</a:t>
            </a:r>
            <a:r>
              <a:rPr lang="en-US" altLang="ja-JP" sz="3600" smtClean="0">
                <a:ea typeface="ＭＳ Ｐゴシック" pitchFamily="34" charset="-128"/>
              </a:rPr>
              <a:t> </a:t>
            </a:r>
            <a:endParaRPr lang="en-US" sz="3600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Show what your kids “can” do</a:t>
            </a:r>
          </a:p>
          <a:p>
            <a:r>
              <a:rPr lang="en-US" smtClean="0"/>
              <a:t>Help the community understand not just “what” you teach, but “how” you teach it; get them involved!</a:t>
            </a:r>
          </a:p>
          <a:p>
            <a:endParaRPr lang="en-US" smtClean="0"/>
          </a:p>
        </p:txBody>
      </p:sp>
      <p:pic>
        <p:nvPicPr>
          <p:cNvPr id="39940" name="Picture 4" descr="Parker shi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4191000"/>
            <a:ext cx="2590800" cy="2387600"/>
          </a:xfrm>
          <a:prstGeom prst="rect">
            <a:avLst/>
          </a:prstGeom>
          <a:noFill/>
        </p:spPr>
      </p:pic>
      <p:pic>
        <p:nvPicPr>
          <p:cNvPr id="39941" name="Picture 5" descr="mirand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4205287"/>
            <a:ext cx="3657600" cy="2195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7386638" cy="4497388"/>
          </a:xfrm>
        </p:spPr>
        <p:txBody>
          <a:bodyPr/>
          <a:lstStyle/>
          <a:p>
            <a:r>
              <a:rPr lang="en-US" smtClean="0"/>
              <a:t>Strategy:  Community “buy in”; finding it, tuning in</a:t>
            </a:r>
          </a:p>
          <a:p>
            <a:r>
              <a:rPr lang="en-US" smtClean="0"/>
              <a:t>Communication about programs “MUST” be consistent and constant!</a:t>
            </a:r>
          </a:p>
        </p:txBody>
      </p:sp>
      <p:pic>
        <p:nvPicPr>
          <p:cNvPr id="41988" name="Picture 4" descr="misc 0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3124200"/>
            <a:ext cx="4572000" cy="342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1822CD"/>
                </a:solidFill>
              </a:rPr>
              <a:t>All Students in Menasha:</a:t>
            </a:r>
            <a:endParaRPr lang="en-US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2800"/>
              <a:t>Learn another language starting in Kindergarten</a:t>
            </a:r>
          </a:p>
          <a:p>
            <a:pPr>
              <a:buFont typeface="Wingdings" pitchFamily="2" charset="2"/>
              <a:buChar char="ü"/>
            </a:pPr>
            <a:r>
              <a:rPr lang="en-US" sz="2800"/>
              <a:t>Have the option to continue their study of FL through 12th grade</a:t>
            </a:r>
          </a:p>
        </p:txBody>
      </p:sp>
      <p:pic>
        <p:nvPicPr>
          <p:cNvPr id="79878" name="Picture 6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2362200"/>
            <a:ext cx="3810000" cy="28575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9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98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 autoUpdateAnimBg="0"/>
      <p:bldP spid="79876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066800"/>
            <a:ext cx="7543800" cy="4343400"/>
          </a:xfrm>
        </p:spPr>
        <p:txBody>
          <a:bodyPr/>
          <a:lstStyle/>
          <a:p>
            <a:pPr algn="ctr"/>
            <a:r>
              <a:rPr lang="en-US" sz="4400" b="1" smtClean="0"/>
              <a:t>The Long Range Plan: </a:t>
            </a:r>
            <a:br>
              <a:rPr lang="en-US" sz="4400" b="1" smtClean="0"/>
            </a:br>
            <a:r>
              <a:rPr lang="en-US" sz="4400" b="1" smtClean="0"/>
              <a:t>Get it in Place Now!</a:t>
            </a:r>
            <a:br>
              <a:rPr lang="en-US" sz="4400" b="1" smtClean="0"/>
            </a:br>
            <a:r>
              <a:rPr lang="en-US" sz="4400" b="1" smtClean="0"/>
              <a:t/>
            </a:r>
            <a:br>
              <a:rPr lang="en-US" sz="4400" b="1" smtClean="0"/>
            </a:br>
            <a:r>
              <a:rPr lang="en-US" sz="4400" b="1" smtClean="0"/>
              <a:t/>
            </a:r>
            <a:br>
              <a:rPr lang="en-US" sz="4400" b="1" smtClean="0"/>
            </a:br>
            <a:r>
              <a:rPr lang="en-US" sz="4400" b="1" smtClean="0"/>
              <a:t/>
            </a:r>
            <a:br>
              <a:rPr lang="en-US" sz="4400" b="1" smtClean="0"/>
            </a:br>
            <a:r>
              <a:rPr lang="en-US" sz="3600" b="1" smtClean="0"/>
              <a:t/>
            </a:r>
            <a:br>
              <a:rPr lang="en-US" sz="3600" b="1" smtClean="0"/>
            </a:br>
            <a:r>
              <a:rPr lang="en-US" sz="3600" b="1" smtClean="0"/>
              <a:t>Key Question:  What will the “end” look like as you look at the beginning?</a:t>
            </a:r>
            <a:br>
              <a:rPr lang="en-US" sz="3600" b="1" smtClean="0"/>
            </a:br>
            <a:endParaRPr lang="en-US" sz="3600" b="1" smtClean="0"/>
          </a:p>
        </p:txBody>
      </p:sp>
      <p:pic>
        <p:nvPicPr>
          <p:cNvPr id="45061" name="Picture 5" descr="j00787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981200"/>
            <a:ext cx="4198938" cy="1751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7386638" cy="4497388"/>
          </a:xfrm>
          <a:noFill/>
          <a:ln/>
        </p:spPr>
        <p:txBody>
          <a:bodyPr/>
          <a:lstStyle/>
          <a:p>
            <a:r>
              <a:rPr lang="en-US" smtClean="0"/>
              <a:t>Plan for elementary grade level implementation</a:t>
            </a:r>
          </a:p>
          <a:p>
            <a:r>
              <a:rPr lang="en-US" smtClean="0"/>
              <a:t>Develop a MS/HS transition team, “early on” in the process</a:t>
            </a:r>
          </a:p>
          <a:p>
            <a:r>
              <a:rPr lang="en-US" smtClean="0"/>
              <a:t>End of HS:  how will it change?   (don’t assume the obvious)</a:t>
            </a:r>
          </a:p>
        </p:txBody>
      </p:sp>
      <p:pic>
        <p:nvPicPr>
          <p:cNvPr id="47110" name="Picture 6" descr="DSC004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657600"/>
            <a:ext cx="3886200" cy="2914650"/>
          </a:xfrm>
          <a:prstGeom prst="rect">
            <a:avLst/>
          </a:prstGeom>
          <a:noFill/>
        </p:spPr>
      </p:pic>
      <p:pic>
        <p:nvPicPr>
          <p:cNvPr id="96262" name="Picture 6" descr="DSCF0047 (2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505200"/>
            <a:ext cx="23431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2" name="Line 8"/>
          <p:cNvSpPr>
            <a:spLocks noChangeShapeType="1"/>
          </p:cNvSpPr>
          <p:nvPr/>
        </p:nvSpPr>
        <p:spPr bwMode="auto">
          <a:xfrm>
            <a:off x="2819400" y="4953000"/>
            <a:ext cx="838200" cy="0"/>
          </a:xfrm>
          <a:prstGeom prst="line">
            <a:avLst/>
          </a:prstGeom>
          <a:noFill/>
          <a:ln w="1047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96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7386638" cy="4497388"/>
          </a:xfrm>
        </p:spPr>
        <p:txBody>
          <a:bodyPr/>
          <a:lstStyle/>
          <a:p>
            <a:r>
              <a:rPr lang="en-US" sz="2800" dirty="0" smtClean="0"/>
              <a:t>WL teacher professional development, mentors, contacts (district versus school program)</a:t>
            </a:r>
          </a:p>
          <a:p>
            <a:r>
              <a:rPr lang="en-US" sz="2800" dirty="0" smtClean="0"/>
              <a:t>Plans for “extended” learning (home stays, CLV, trips abroad, key pals, sister schools)</a:t>
            </a:r>
          </a:p>
          <a:p>
            <a:r>
              <a:rPr lang="en-US" sz="2800" dirty="0" smtClean="0"/>
              <a:t>Plan for LCTL’s (i.e. recruiting staff, materials, support)</a:t>
            </a:r>
          </a:p>
          <a:p>
            <a:r>
              <a:rPr lang="en-US" sz="2800" dirty="0" smtClean="0"/>
              <a:t>Survey everyone!  A lot!  </a:t>
            </a:r>
            <a:r>
              <a:rPr lang="en-US" sz="2800" dirty="0" smtClean="0"/>
              <a:t>                  Don’t </a:t>
            </a:r>
            <a:r>
              <a:rPr lang="en-US" sz="2800" dirty="0" smtClean="0"/>
              <a:t>forget the students!</a:t>
            </a:r>
          </a:p>
          <a:p>
            <a:endParaRPr lang="en-US" sz="2800" dirty="0" smtClean="0"/>
          </a:p>
        </p:txBody>
      </p:sp>
      <p:pic>
        <p:nvPicPr>
          <p:cNvPr id="49156" name="Picture 4" descr="DSC005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038600"/>
            <a:ext cx="3429000" cy="2571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0" y="228600"/>
            <a:ext cx="89154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u="sng">
                <a:solidFill>
                  <a:schemeClr val="hlink"/>
                </a:solidFill>
              </a:rPr>
              <a:t>CONTENT-RELATED FLES INSTRUCTION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0" y="914400"/>
            <a:ext cx="46482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u="sng">
                <a:solidFill>
                  <a:srgbClr val="33CC33"/>
                </a:solidFill>
              </a:rPr>
              <a:t>INTEGRATING</a:t>
            </a:r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800600" y="990600"/>
            <a:ext cx="41148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u="sng">
                <a:solidFill>
                  <a:srgbClr val="33CC33"/>
                </a:solidFill>
              </a:rPr>
              <a:t>REINFORCING</a:t>
            </a:r>
            <a:endParaRPr lang="en-US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267200" y="1219200"/>
            <a:ext cx="8382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/>
              <a:t>and</a:t>
            </a:r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33400" y="6096000"/>
            <a:ext cx="8229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Other areas of the Elementary School Curriculum</a:t>
            </a:r>
            <a:endParaRPr lang="en-US" sz="4400" b="1"/>
          </a:p>
        </p:txBody>
      </p:sp>
      <p:graphicFrame>
        <p:nvGraphicFramePr>
          <p:cNvPr id="6154" name="Object 10"/>
          <p:cNvGraphicFramePr>
            <a:graphicFrameLocks noChangeAspect="1"/>
          </p:cNvGraphicFramePr>
          <p:nvPr/>
        </p:nvGraphicFramePr>
        <p:xfrm>
          <a:off x="3200400" y="1676400"/>
          <a:ext cx="3225800" cy="4495800"/>
        </p:xfrm>
        <a:graphic>
          <a:graphicData uri="http://schemas.openxmlformats.org/presentationml/2006/ole">
            <p:oleObj spid="_x0000_s6154" r:id="rId4" imgW="1270000" imgH="5168900" progId="">
              <p:embed/>
            </p:oleObj>
          </a:graphicData>
        </a:graphic>
      </p:graphicFrame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6248400" y="3962400"/>
            <a:ext cx="1371600" cy="838200"/>
          </a:xfrm>
          <a:prstGeom prst="cloudCallout">
            <a:avLst>
              <a:gd name="adj1" fmla="val -97685"/>
              <a:gd name="adj2" fmla="val 72727"/>
            </a:avLst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b="1" dirty="0"/>
              <a:t>Ay </a:t>
            </a:r>
          </a:p>
          <a:p>
            <a:pPr algn="ctr"/>
            <a:r>
              <a:rPr lang="en-US" sz="1800" b="1" dirty="0" err="1" smtClean="0"/>
              <a:t>Caramba</a:t>
            </a:r>
            <a:endParaRPr lang="en-US" dirty="0"/>
          </a:p>
        </p:txBody>
      </p:sp>
    </p:spTree>
  </p:cSld>
  <p:clrMapOvr>
    <a:masterClrMapping/>
  </p:clrMapOvr>
  <p:transition advTm="10944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7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7" grpId="0" autoUpdateAnimBg="0"/>
      <p:bldP spid="6148" grpId="0" autoUpdateAnimBg="0"/>
      <p:bldP spid="6149" grpId="0" autoUpdateAnimBg="0"/>
      <p:bldP spid="6150" grpId="0" autoUpdateAnimBg="0"/>
      <p:bldP spid="6153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AutoShape 4"/>
          <p:cNvSpPr>
            <a:spLocks noChangeArrowheads="1"/>
          </p:cNvSpPr>
          <p:nvPr/>
        </p:nvSpPr>
        <p:spPr bwMode="auto">
          <a:xfrm flipH="1">
            <a:off x="304800" y="152400"/>
            <a:ext cx="4572000" cy="2438400"/>
          </a:xfrm>
          <a:prstGeom prst="wedgeRoundRectCallout">
            <a:avLst>
              <a:gd name="adj1" fmla="val -43509"/>
              <a:gd name="adj2" fmla="val 97134"/>
              <a:gd name="adj3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rgbClr val="0000FF"/>
                </a:solidFill>
                <a:latin typeface="Century Schoolbook" charset="0"/>
              </a:rPr>
              <a:t>When Menasha Began it’s</a:t>
            </a:r>
          </a:p>
          <a:p>
            <a:pPr algn="ctr"/>
            <a:r>
              <a:rPr lang="en-US">
                <a:solidFill>
                  <a:srgbClr val="0000FF"/>
                </a:solidFill>
                <a:latin typeface="Century Schoolbook" charset="0"/>
              </a:rPr>
              <a:t> </a:t>
            </a:r>
            <a:r>
              <a:rPr lang="en-US">
                <a:solidFill>
                  <a:srgbClr val="FF3300"/>
                </a:solidFill>
                <a:latin typeface="Century Schoolbook" charset="0"/>
              </a:rPr>
              <a:t>FLES</a:t>
            </a:r>
            <a:r>
              <a:rPr lang="en-US">
                <a:solidFill>
                  <a:srgbClr val="0000FF"/>
                </a:solidFill>
                <a:latin typeface="Century Schoolbook" charset="0"/>
              </a:rPr>
              <a:t> program in 1993,</a:t>
            </a:r>
          </a:p>
          <a:p>
            <a:pPr algn="ctr"/>
            <a:r>
              <a:rPr lang="en-US">
                <a:solidFill>
                  <a:srgbClr val="0000FF"/>
                </a:solidFill>
                <a:latin typeface="Century Schoolbook" charset="0"/>
              </a:rPr>
              <a:t> the major needs </a:t>
            </a:r>
          </a:p>
          <a:p>
            <a:pPr algn="ctr"/>
            <a:r>
              <a:rPr lang="en-US">
                <a:solidFill>
                  <a:srgbClr val="0000FF"/>
                </a:solidFill>
                <a:latin typeface="Century Schoolbook" charset="0"/>
              </a:rPr>
              <a:t>were…………….</a:t>
            </a:r>
            <a:endParaRPr lang="en-US" sz="4400">
              <a:solidFill>
                <a:srgbClr val="0000FF"/>
              </a:solidFill>
            </a:endParaRPr>
          </a:p>
        </p:txBody>
      </p:sp>
      <p:graphicFrame>
        <p:nvGraphicFramePr>
          <p:cNvPr id="25606" name="Object 6"/>
          <p:cNvGraphicFramePr>
            <a:graphicFrameLocks noChangeAspect="1"/>
          </p:cNvGraphicFramePr>
          <p:nvPr/>
        </p:nvGraphicFramePr>
        <p:xfrm>
          <a:off x="2209800" y="2921000"/>
          <a:ext cx="5246688" cy="3937000"/>
        </p:xfrm>
        <a:graphic>
          <a:graphicData uri="http://schemas.openxmlformats.org/presentationml/2006/ole">
            <p:oleObj spid="_x0000_s25606" r:id="rId4" imgW="5245100" imgH="3937000" progId="">
              <p:embed/>
            </p:oleObj>
          </a:graphicData>
        </a:graphic>
      </p:graphicFrame>
    </p:spTree>
  </p:cSld>
  <p:clrMapOvr>
    <a:masterClrMapping/>
  </p:clrMapOvr>
  <p:transition advTm="5456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4724400" y="533400"/>
            <a:ext cx="40386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FontTx/>
              <a:buChar char="•"/>
            </a:pPr>
            <a:r>
              <a:rPr lang="en-US" b="1"/>
              <a:t>Finding a communicative basis for the FL instruction</a:t>
            </a:r>
            <a:endParaRPr lang="en-US" sz="3200"/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6400800" y="2590800"/>
          <a:ext cx="1752600" cy="1597025"/>
        </p:xfrm>
        <a:graphic>
          <a:graphicData uri="http://schemas.openxmlformats.org/presentationml/2006/ole">
            <p:oleObj spid="_x0000_s24580" name="Clip" r:id="rId4" imgW="4312800" imgH="3928680" progId="">
              <p:embed/>
            </p:oleObj>
          </a:graphicData>
        </a:graphic>
      </p:graphicFrame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2057400" y="3581400"/>
          <a:ext cx="1808163" cy="2514600"/>
        </p:xfrm>
        <a:graphic>
          <a:graphicData uri="http://schemas.openxmlformats.org/presentationml/2006/ole">
            <p:oleObj spid="_x0000_s24581" name="Clip" r:id="rId5" imgW="1717200" imgH="2387160" progId="">
              <p:embed/>
            </p:oleObj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3352800" y="990600"/>
          <a:ext cx="2743200" cy="1614488"/>
        </p:xfrm>
        <a:graphic>
          <a:graphicData uri="http://schemas.openxmlformats.org/presentationml/2006/ole">
            <p:oleObj spid="_x0000_s24582" name="Clip" r:id="rId6" imgW="4962600" imgH="2923920" progId="">
              <p:embed/>
            </p:oleObj>
          </a:graphicData>
        </a:graphic>
      </p:graphicFrame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304800" y="2057400"/>
            <a:ext cx="259080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b="1"/>
              <a:t>Finding ways to reinforce and enrich the existing elementary curriculum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4724400" y="4210050"/>
            <a:ext cx="464820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b="1"/>
              <a:t>Finding a means of working with classroom teachers to promote cooperation and address concerns about taking away time in the classroom</a:t>
            </a:r>
          </a:p>
        </p:txBody>
      </p:sp>
    </p:spTree>
  </p:cSld>
  <p:clrMapOvr>
    <a:masterClrMapping/>
  </p:clrMapOvr>
  <p:transition advTm="1888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utoUpdateAnimBg="0"/>
      <p:bldP spid="24583" grpId="0" autoUpdateAnimBg="0"/>
      <p:bldP spid="2458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 descr="Dotted diamond"/>
          <p:cNvSpPr>
            <a:spLocks noGrp="1" noChangeArrowheads="1"/>
          </p:cNvSpPr>
          <p:nvPr>
            <p:ph type="title"/>
          </p:nvPr>
        </p:nvSpPr>
        <p:spPr>
          <a:pattFill prst="dotDmnd">
            <a:fgClr>
              <a:srgbClr val="000080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US" sz="3600" b="1">
                <a:latin typeface="Footlight MT Light" pitchFamily="18" charset="0"/>
              </a:rPr>
              <a:t>Time Allotments for FL study at the Elementary School</a:t>
            </a:r>
            <a:endParaRPr lang="en-US"/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>
            <p:ph type="tbl" idx="1"/>
          </p:nvPr>
        </p:nvGraphicFramePr>
        <p:xfrm>
          <a:off x="1905000" y="2263775"/>
          <a:ext cx="6402388" cy="3833813"/>
        </p:xfrm>
        <a:graphic>
          <a:graphicData uri="http://schemas.openxmlformats.org/presentationml/2006/ole">
            <p:oleObj spid="_x0000_s12292" name="Document" r:id="rId4" imgW="6937920" imgH="4154227" progId="Word.Document.8">
              <p:embed/>
            </p:oleObj>
          </a:graphicData>
        </a:graphic>
      </p:graphicFrame>
    </p:spTree>
  </p:cSld>
  <p:clrMapOvr>
    <a:masterClrMapping/>
  </p:clrMapOvr>
  <p:transition advTm="4688">
    <p:cover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914400" y="457200"/>
          <a:ext cx="1220788" cy="1295400"/>
        </p:xfrm>
        <a:graphic>
          <a:graphicData uri="http://schemas.openxmlformats.org/presentationml/2006/ole">
            <p:oleObj spid="_x0000_s14340" name="Clip" r:id="rId5" imgW="3092400" imgH="3282480" progId="">
              <p:embed/>
            </p:oleObj>
          </a:graphicData>
        </a:graphic>
      </p:graphicFrame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286000" y="762000"/>
            <a:ext cx="624840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3600"/>
              <a:t>Oral/Aural Emphasis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048000" y="2057400"/>
            <a:ext cx="571500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3600"/>
              <a:t>All Students Participate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124200" y="3352800"/>
            <a:ext cx="5715000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600"/>
              <a:t>Instruction in Regular Classroom Setting</a:t>
            </a:r>
            <a:endParaRPr lang="en-US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276600" y="5486400"/>
            <a:ext cx="472440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600"/>
              <a:t>Content-Related</a:t>
            </a:r>
            <a:endParaRPr lang="en-US"/>
          </a:p>
        </p:txBody>
      </p:sp>
      <p:graphicFrame>
        <p:nvGraphicFramePr>
          <p:cNvPr id="14345" name="Object 9"/>
          <p:cNvGraphicFramePr>
            <a:graphicFrameLocks noChangeAspect="1"/>
          </p:cNvGraphicFramePr>
          <p:nvPr/>
        </p:nvGraphicFramePr>
        <p:xfrm>
          <a:off x="838200" y="1828800"/>
          <a:ext cx="1676400" cy="1430338"/>
        </p:xfrm>
        <a:graphic>
          <a:graphicData uri="http://schemas.openxmlformats.org/presentationml/2006/ole">
            <p:oleObj spid="_x0000_s14345" name="Clip" r:id="rId6" imgW="4278960" imgH="4016520" progId="">
              <p:embed/>
            </p:oleObj>
          </a:graphicData>
        </a:graphic>
      </p:graphicFrame>
      <p:graphicFrame>
        <p:nvGraphicFramePr>
          <p:cNvPr id="14346" name="Object 10"/>
          <p:cNvGraphicFramePr>
            <a:graphicFrameLocks noChangeAspect="1"/>
          </p:cNvGraphicFramePr>
          <p:nvPr/>
        </p:nvGraphicFramePr>
        <p:xfrm>
          <a:off x="685800" y="1905000"/>
          <a:ext cx="649288" cy="1219200"/>
        </p:xfrm>
        <a:graphic>
          <a:graphicData uri="http://schemas.openxmlformats.org/presentationml/2006/ole">
            <p:oleObj spid="_x0000_s14346" name="Clip" r:id="rId7" imgW="341640" imgH="642600" progId="">
              <p:embed/>
            </p:oleObj>
          </a:graphicData>
        </a:graphic>
      </p:graphicFrame>
      <p:graphicFrame>
        <p:nvGraphicFramePr>
          <p:cNvPr id="14348" name="Object 12"/>
          <p:cNvGraphicFramePr>
            <a:graphicFrameLocks noChangeAspect="1"/>
          </p:cNvGraphicFramePr>
          <p:nvPr/>
        </p:nvGraphicFramePr>
        <p:xfrm>
          <a:off x="1524000" y="5334000"/>
          <a:ext cx="1524000" cy="1249363"/>
        </p:xfrm>
        <a:graphic>
          <a:graphicData uri="http://schemas.openxmlformats.org/presentationml/2006/ole">
            <p:oleObj spid="_x0000_s14348" name="Clip" r:id="rId8" imgW="2982960" imgH="2446920" progId="">
              <p:embed/>
            </p:oleObj>
          </a:graphicData>
        </a:graphic>
      </p:graphicFrame>
      <p:sp>
        <p:nvSpPr>
          <p:cNvPr id="14350" name="AutoShape 14"/>
          <p:cNvSpPr>
            <a:spLocks noChangeArrowheads="1"/>
          </p:cNvSpPr>
          <p:nvPr/>
        </p:nvSpPr>
        <p:spPr bwMode="auto">
          <a:xfrm flipH="1">
            <a:off x="228600" y="4953000"/>
            <a:ext cx="1600200" cy="609600"/>
          </a:xfrm>
          <a:prstGeom prst="wedgeRoundRectCallout">
            <a:avLst>
              <a:gd name="adj1" fmla="val -46431"/>
              <a:gd name="adj2" fmla="val 59898"/>
              <a:gd name="adj3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/>
              <a:t>O Tannenbaum</a:t>
            </a:r>
          </a:p>
        </p:txBody>
      </p:sp>
      <p:sp>
        <p:nvSpPr>
          <p:cNvPr id="14351" name="AutoShape 15"/>
          <p:cNvSpPr>
            <a:spLocks noChangeArrowheads="1"/>
          </p:cNvSpPr>
          <p:nvPr/>
        </p:nvSpPr>
        <p:spPr bwMode="auto">
          <a:xfrm>
            <a:off x="1676400" y="3276600"/>
            <a:ext cx="1295400" cy="838200"/>
          </a:xfrm>
          <a:prstGeom prst="wedgeEllipseCallout">
            <a:avLst>
              <a:gd name="adj1" fmla="val -42648"/>
              <a:gd name="adj2" fmla="val 66287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b="1"/>
              <a:t>Uno, dos, </a:t>
            </a:r>
          </a:p>
          <a:p>
            <a:pPr algn="ctr"/>
            <a:r>
              <a:rPr lang="en-US" sz="1600" b="1"/>
              <a:t>tres..</a:t>
            </a:r>
            <a:endParaRPr lang="en-US" sz="1600"/>
          </a:p>
        </p:txBody>
      </p:sp>
      <p:graphicFrame>
        <p:nvGraphicFramePr>
          <p:cNvPr id="14352" name="Object 16"/>
          <p:cNvGraphicFramePr>
            <a:graphicFrameLocks noChangeAspect="1"/>
          </p:cNvGraphicFramePr>
          <p:nvPr/>
        </p:nvGraphicFramePr>
        <p:xfrm>
          <a:off x="228600" y="3505200"/>
          <a:ext cx="1431925" cy="1371600"/>
        </p:xfrm>
        <a:graphic>
          <a:graphicData uri="http://schemas.openxmlformats.org/presentationml/2006/ole">
            <p:oleObj spid="_x0000_s14352" name="Clip" r:id="rId9" imgW="2222500" imgH="2641600" progId="">
              <p:embed/>
            </p:oleObj>
          </a:graphicData>
        </a:graphic>
      </p:graphicFrame>
    </p:spTree>
  </p:cSld>
  <p:clrMapOvr>
    <a:masterClrMapping/>
  </p:clrMapOvr>
  <p:transition advTm="14768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utoUpdateAnimBg="0"/>
      <p:bldP spid="14342" grpId="0" autoUpdateAnimBg="0"/>
      <p:bldP spid="14343" grpId="0" autoUpdateAnimBg="0"/>
      <p:bldP spid="14344" grpId="0" autoUpdateAnimBg="0"/>
      <p:bldP spid="14350" grpId="0" animBg="1" autoUpdateAnimBg="0"/>
      <p:bldP spid="14351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991600" cy="1371600"/>
          </a:xfrm>
        </p:spPr>
        <p:txBody>
          <a:bodyPr/>
          <a:lstStyle/>
          <a:p>
            <a:r>
              <a:rPr lang="en-US" sz="3200" b="1">
                <a:latin typeface="Sand" charset="0"/>
              </a:rPr>
              <a:t>Multicultural Hearts, Minds and Voices</a:t>
            </a:r>
            <a:endParaRPr lang="en-US" sz="3200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685800" y="5711825"/>
            <a:ext cx="8001000" cy="828675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Tahoma" pitchFamily="34" charset="0"/>
              </a:rPr>
              <a:t>Welcome to the K-12 World Language Program    in the Menasha Joint School District</a:t>
            </a:r>
            <a:endParaRPr lang="en-US"/>
          </a:p>
        </p:txBody>
      </p:sp>
      <p:graphicFrame>
        <p:nvGraphicFramePr>
          <p:cNvPr id="2057" name="Object 9"/>
          <p:cNvGraphicFramePr>
            <a:graphicFrameLocks noChangeAspect="1"/>
          </p:cNvGraphicFramePr>
          <p:nvPr/>
        </p:nvGraphicFramePr>
        <p:xfrm>
          <a:off x="3810000" y="1676400"/>
          <a:ext cx="1235075" cy="803275"/>
        </p:xfrm>
        <a:graphic>
          <a:graphicData uri="http://schemas.openxmlformats.org/presentationml/2006/ole">
            <p:oleObj spid="_x0000_s34818" name="Clip" r:id="rId5" imgW="2927520" imgH="1904760" progId="MS_ClipArt_Gallery.2">
              <p:embed/>
            </p:oleObj>
          </a:graphicData>
        </a:graphic>
      </p:graphicFrame>
      <p:graphicFrame>
        <p:nvGraphicFramePr>
          <p:cNvPr id="2058" name="Object 10"/>
          <p:cNvGraphicFramePr>
            <a:graphicFrameLocks noChangeAspect="1"/>
          </p:cNvGraphicFramePr>
          <p:nvPr/>
        </p:nvGraphicFramePr>
        <p:xfrm>
          <a:off x="2133600" y="2362200"/>
          <a:ext cx="1270000" cy="822325"/>
        </p:xfrm>
        <a:graphic>
          <a:graphicData uri="http://schemas.openxmlformats.org/presentationml/2006/ole">
            <p:oleObj spid="_x0000_s34819" name="Clip" r:id="rId6" imgW="2995560" imgH="1936440" progId="MS_ClipArt_Gallery.2">
              <p:embed/>
            </p:oleObj>
          </a:graphicData>
        </a:graphic>
      </p:graphicFrame>
      <p:graphicFrame>
        <p:nvGraphicFramePr>
          <p:cNvPr id="2060" name="Object 12"/>
          <p:cNvGraphicFramePr>
            <a:graphicFrameLocks noChangeAspect="1"/>
          </p:cNvGraphicFramePr>
          <p:nvPr/>
        </p:nvGraphicFramePr>
        <p:xfrm>
          <a:off x="5486400" y="2133600"/>
          <a:ext cx="1360488" cy="912813"/>
        </p:xfrm>
        <a:graphic>
          <a:graphicData uri="http://schemas.openxmlformats.org/presentationml/2006/ole">
            <p:oleObj spid="_x0000_s34820" name="Clip" r:id="rId7" imgW="2873520" imgH="1928520" progId="MS_ClipArt_Gallery.2">
              <p:embed/>
            </p:oleObj>
          </a:graphicData>
        </a:graphic>
      </p:graphicFrame>
      <p:graphicFrame>
        <p:nvGraphicFramePr>
          <p:cNvPr id="2082" name="Object 34"/>
          <p:cNvGraphicFramePr>
            <a:graphicFrameLocks noChangeAspect="1"/>
          </p:cNvGraphicFramePr>
          <p:nvPr/>
        </p:nvGraphicFramePr>
        <p:xfrm>
          <a:off x="3733800" y="2362200"/>
          <a:ext cx="1800225" cy="3303588"/>
        </p:xfrm>
        <a:graphic>
          <a:graphicData uri="http://schemas.openxmlformats.org/presentationml/2006/ole">
            <p:oleObj spid="_x0000_s34821" name="Clip" r:id="rId8" imgW="1800000" imgH="3302640" progId="MS_ClipArt_Gallery.2">
              <p:embed/>
            </p:oleObj>
          </a:graphicData>
        </a:graphic>
      </p:graphicFrame>
    </p:spTree>
  </p:cSld>
  <p:clrMapOvr>
    <a:masterClrMapping/>
  </p:clrMapOvr>
  <p:transition advTm="1048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3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8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3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8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1" grpId="0" autoUpdateAnimBg="0"/>
    </p:bldLst>
  </p:timing>
</p:sld>
</file>

<file path=ppt/theme/theme1.xml><?xml version="1.0" encoding="utf-8"?>
<a:theme xmlns:a="http://schemas.openxmlformats.org/drawingml/2006/main" name="Blank">
  <a:themeElements>
    <a:clrScheme name="Blank 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Blank">
      <a:majorFont>
        <a:latin typeface="Comic Sans MS"/>
        <a:ea typeface="Osaka"/>
        <a:cs typeface=""/>
      </a:majorFont>
      <a:minorFont>
        <a:latin typeface="Comic Sans MS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Osaka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Osaka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00"/>
    </a:lt1>
    <a:dk2>
      <a:srgbClr val="000000"/>
    </a:dk2>
    <a:lt2>
      <a:srgbClr val="808080"/>
    </a:lt2>
    <a:accent1>
      <a:srgbClr val="FFCC66"/>
    </a:accent1>
    <a:accent2>
      <a:srgbClr val="0000FF"/>
    </a:accent2>
    <a:accent3>
      <a:srgbClr val="FFFFAA"/>
    </a:accent3>
    <a:accent4>
      <a:srgbClr val="000000"/>
    </a:accent4>
    <a:accent5>
      <a:srgbClr val="FFE2B8"/>
    </a:accent5>
    <a:accent6>
      <a:srgbClr val="0000E7"/>
    </a:accent6>
    <a:hlink>
      <a:srgbClr val="CC00CC"/>
    </a:hlink>
    <a:folHlink>
      <a:srgbClr val="C0C0C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690</TotalTime>
  <Words>854</Words>
  <Application>Microsoft Office PowerPoint</Application>
  <PresentationFormat>On-screen Show (4:3)</PresentationFormat>
  <Paragraphs>131</Paragraphs>
  <Slides>32</Slides>
  <Notes>27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Blank</vt:lpstr>
      <vt:lpstr>Clip</vt:lpstr>
      <vt:lpstr>Document</vt:lpstr>
      <vt:lpstr>Microsoft Clip Gallery</vt:lpstr>
      <vt:lpstr>MS_ClipArt_Gallery</vt:lpstr>
      <vt:lpstr>Multicultural Hearts, Minds and Voices</vt:lpstr>
      <vt:lpstr>All students in the Menasha Joint School District will have the chance to experience and learn:</vt:lpstr>
      <vt:lpstr>All Students in Menasha:</vt:lpstr>
      <vt:lpstr>Slide 4</vt:lpstr>
      <vt:lpstr>Slide 5</vt:lpstr>
      <vt:lpstr>Slide 6</vt:lpstr>
      <vt:lpstr>Time Allotments for FL study at the Elementary School</vt:lpstr>
      <vt:lpstr>Slide 8</vt:lpstr>
      <vt:lpstr>Multicultural Hearts, Minds and Voices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Beyond Elementary School</vt:lpstr>
      <vt:lpstr>BENEFITS BEYOND THE FL CLASSROOM</vt:lpstr>
      <vt:lpstr>Slide 21</vt:lpstr>
      <vt:lpstr>Implementation &amp; Growth: Things to Think About</vt:lpstr>
      <vt:lpstr>Hire the “Person”, not the credentials</vt:lpstr>
      <vt:lpstr>All Students “CAN” Learn a 2nd Language  (and a 3rd, 4th…….)</vt:lpstr>
      <vt:lpstr>Slide 25</vt:lpstr>
      <vt:lpstr>Elementary WL as a “part”  of the whole</vt:lpstr>
      <vt:lpstr>Slide 27</vt:lpstr>
      <vt:lpstr>WL Standards:  Communities 5.1 and 5.2 </vt:lpstr>
      <vt:lpstr>Slide 29</vt:lpstr>
      <vt:lpstr>The Long Range Plan:  Get it in Place Now!     Key Question:  What will the “end” look like as you look at the beginning? </vt:lpstr>
      <vt:lpstr>Slide 31</vt:lpstr>
      <vt:lpstr>Slide 32</vt:lpstr>
    </vt:vector>
  </TitlesOfParts>
  <Company>Appleton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Bilingual Minds, Bilingual Hearts</dc:title>
  <dc:creator>ALLIEDTRAIN7</dc:creator>
  <cp:lastModifiedBy>Owner</cp:lastModifiedBy>
  <cp:revision>36</cp:revision>
  <cp:lastPrinted>2003-10-21T19:11:55Z</cp:lastPrinted>
  <dcterms:created xsi:type="dcterms:W3CDTF">1999-08-03T18:48:30Z</dcterms:created>
  <dcterms:modified xsi:type="dcterms:W3CDTF">2011-09-23T12:56:24Z</dcterms:modified>
</cp:coreProperties>
</file>